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.jpg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2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3.xml" ContentType="application/vnd.openxmlformats-officedocument.presentationml.slideLayout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4.xml" ContentType="application/vnd.openxmlformats-officedocument.presentationml.slideLayout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5.xml" ContentType="application/vnd.openxmlformats-officedocument.presentationml.slideLayout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6.xml" ContentType="application/vnd.openxmlformats-officedocument.presentationml.slideLayout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7.xml" ContentType="application/vnd.openxmlformats-officedocument.presentationml.slideLayou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8.xml" ContentType="application/vnd.openxmlformats-officedocument.presentationml.slideLayout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9.xml" ContentType="application/vnd.openxmlformats-officedocument.presentationml.slideLayout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10.xml" ContentType="application/vnd.openxmlformats-officedocument.presentationml.slideLayout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slideLayouts/slideLayout11.xml" ContentType="application/vnd.openxmlformats-officedocument.presentationml.slideLayout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slides/slide3.xml" ContentType="application/vnd.openxmlformats-officedocument.presentationml.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slides/slide4.xml" ContentType="application/vnd.openxmlformats-officedocument.presentationml.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slides/slide5.xml" ContentType="application/vnd.openxmlformats-officedocument.presentationml.slide+xml"/>
  <Override PartName="/ppt/tags/tag9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s/slide6.xml" ContentType="application/vnd.openxmlformats-officedocument.presentationml.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slides/slide7.xml" ContentType="application/vnd.openxmlformats-officedocument.presentationml.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slides/slide8.xml" ContentType="application/vnd.openxmlformats-officedocument.presentationml.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slides/slide9.xml" ContentType="application/vnd.openxmlformats-officedocument.presentationml.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s/slide10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3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slides/slide12.xml" ContentType="application/vnd.openxmlformats-officedocument.presentationml.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74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336" r:id="rId3"/>
    <p:sldId id="1287" r:id="rId5"/>
    <p:sldId id="1288" r:id="rId6"/>
    <p:sldId id="1297" r:id="rId7"/>
    <p:sldId id="1214" r:id="rId8"/>
    <p:sldId id="1279" r:id="rId9"/>
    <p:sldId id="1224" r:id="rId10"/>
    <p:sldId id="1281" r:id="rId11"/>
    <p:sldId id="1280" r:id="rId12"/>
    <p:sldId id="1247" r:id="rId13"/>
    <p:sldId id="1289" r:id="rId14"/>
    <p:sldId id="1298" r:id="rId15"/>
    <p:sldId id="1278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A048315-0C0A-417E-B82A-50C456123EAC}">
          <p14:sldIdLst>
            <p14:sldId id="336"/>
            <p14:sldId id="1287"/>
            <p14:sldId id="1288"/>
            <p14:sldId id="1297"/>
            <p14:sldId id="1214"/>
            <p14:sldId id="1279"/>
            <p14:sldId id="1224"/>
            <p14:sldId id="1281"/>
            <p14:sldId id="1280"/>
            <p14:sldId id="1247"/>
            <p14:sldId id="1289"/>
            <p14:sldId id="1298"/>
            <p14:sldId id="1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85" userDrawn="1">
          <p15:clr>
            <a:srgbClr val="A4A3A4"/>
          </p15:clr>
        </p15:guide>
        <p15:guide id="2" pos="64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. leo" initials=".l" lastIdx="2" clrIdx="6"/>
  <p:cmAuthor id="0" name="mark" initials="m" lastIdx="11" clrIdx="0"/>
  <p:cmAuthor id="1" name="Administrator" initials="A" lastIdx="31" clrIdx="0"/>
  <p:cmAuthor id="8" name="Michelle" initials="M" lastIdx="1" clrIdx="7"/>
  <p:cmAuthor id="2" name="jaychew" initials="" lastIdx="0" clrIdx="1"/>
  <p:cmAuthor id="9" name="miao shou" initials="ms" lastIdx="3" clrIdx="8"/>
  <p:cmAuthor id="3" name="Jiang, Jannie" initials="JJ" lastIdx="82" clrIdx="2"/>
  <p:cmAuthor id="4" name="Xu, Jia Wen" initials="XJW" lastIdx="39" clrIdx="3"/>
  <p:cmAuthor id="5" name="user" initials="u" lastIdx="1" clrIdx="4"/>
  <p:cmAuthor id="6" name="Qianyun Shi" initials="QS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9128"/>
    <a:srgbClr val="FFFFFF"/>
    <a:srgbClr val="549A42"/>
    <a:srgbClr val="5BA141"/>
    <a:srgbClr val="64AA40"/>
    <a:srgbClr val="86A3A1"/>
    <a:srgbClr val="00A896"/>
    <a:srgbClr val="31A3FA"/>
    <a:srgbClr val="0493FF"/>
    <a:srgbClr val="F3A5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31" autoAdjust="0"/>
    <p:restoredTop sz="96366" autoAdjust="0"/>
  </p:normalViewPr>
  <p:slideViewPr>
    <p:cSldViewPr snapToGrid="0" snapToObjects="1" showGuides="1">
      <p:cViewPr varScale="1">
        <p:scale>
          <a:sx n="112" d="100"/>
          <a:sy n="112" d="100"/>
        </p:scale>
        <p:origin x="592" y="192"/>
      </p:cViewPr>
      <p:guideLst>
        <p:guide orient="horz" pos="2285"/>
        <p:guide pos="64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presProps" Target="presProps.xml"/><Relationship Id="rId13" Type="http://schemas.openxmlformats.org/officeDocument/2006/relationships/slide" Target="slides/slide10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4.xml"/><Relationship Id="rId17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24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1.xml"/><Relationship Id="rId19" Type="http://schemas.openxmlformats.org/officeDocument/2006/relationships/viewProps" Target="viewProps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22" Type="http://schemas.openxmlformats.org/officeDocument/2006/relationships/tags" Target="tags/tag174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75"/>
          <c:y val="0.0498245614035088"/>
          <c:w val="0.852416666666667"/>
          <c:h val="0.722760233918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[工作簿1]Sheet2!$B$2</c:f>
              <c:strCache>
                <c:ptCount val="1"/>
                <c:pt idx="0">
                  <c:v>pv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[工作簿1]Sheet2!$A$3:$A$13</c:f>
              <c:strCache>
                <c:ptCount val="11"/>
                <c:pt idx="0">
                  <c:v>1st-综合场王刚</c:v>
                </c:pt>
                <c:pt idx="1">
                  <c:v>2nd-PsO 张学军</c:v>
                </c:pt>
                <c:pt idx="2">
                  <c:v>3rd-AD 张建中</c:v>
                </c:pt>
                <c:pt idx="3">
                  <c:v>4th-AD 王晓阳</c:v>
                </c:pt>
                <c:pt idx="4">
                  <c:v>5th-PsO 关欣</c:v>
                </c:pt>
                <c:pt idx="5">
                  <c:v>6th-PsO 4名讲者</c:v>
                </c:pt>
                <c:pt idx="6">
                  <c:v>7th-AD 丁杨峰</c:v>
                </c:pt>
                <c:pt idx="7">
                  <c:v>8th-PsO 崔勇</c:v>
                </c:pt>
                <c:pt idx="8">
                  <c:v>9th-AD 郝飞</c:v>
                </c:pt>
                <c:pt idx="9">
                  <c:v>10th-AD-梁云生</c:v>
                </c:pt>
                <c:pt idx="10">
                  <c:v>11th-PsO 4名讲者</c:v>
                </c:pt>
              </c:strCache>
            </c:strRef>
          </c:cat>
          <c:val>
            <c:numRef>
              <c:f>[工作簿1]Sheet2!$B$3:$B$13</c:f>
              <c:numCache>
                <c:formatCode>General</c:formatCode>
                <c:ptCount val="11"/>
                <c:pt idx="0">
                  <c:v>5424</c:v>
                </c:pt>
                <c:pt idx="1">
                  <c:v>8958</c:v>
                </c:pt>
                <c:pt idx="2">
                  <c:v>16021</c:v>
                </c:pt>
                <c:pt idx="3">
                  <c:v>13380</c:v>
                </c:pt>
                <c:pt idx="4">
                  <c:v>15892</c:v>
                </c:pt>
                <c:pt idx="5">
                  <c:v>22424</c:v>
                </c:pt>
                <c:pt idx="6">
                  <c:v>17016</c:v>
                </c:pt>
                <c:pt idx="7">
                  <c:v>19606</c:v>
                </c:pt>
                <c:pt idx="8">
                  <c:v>19024</c:v>
                </c:pt>
                <c:pt idx="9">
                  <c:v>29331</c:v>
                </c:pt>
                <c:pt idx="10">
                  <c:v>41576</c:v>
                </c:pt>
              </c:numCache>
            </c:numRef>
          </c:val>
        </c:ser>
        <c:ser>
          <c:idx val="1"/>
          <c:order val="1"/>
          <c:tx>
            <c:strRef>
              <c:f>[工作簿1]Sheet2!$C$2</c:f>
              <c:strCache>
                <c:ptCount val="1"/>
                <c:pt idx="0">
                  <c:v>uv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[工作簿1]Sheet2!$A$3:$A$13</c:f>
              <c:strCache>
                <c:ptCount val="11"/>
                <c:pt idx="0">
                  <c:v>1st-综合场王刚</c:v>
                </c:pt>
                <c:pt idx="1">
                  <c:v>2nd-PsO 张学军</c:v>
                </c:pt>
                <c:pt idx="2">
                  <c:v>3rd-AD 张建中</c:v>
                </c:pt>
                <c:pt idx="3">
                  <c:v>4th-AD 王晓阳</c:v>
                </c:pt>
                <c:pt idx="4">
                  <c:v>5th-PsO 关欣</c:v>
                </c:pt>
                <c:pt idx="5">
                  <c:v>6th-PsO 4名讲者</c:v>
                </c:pt>
                <c:pt idx="6">
                  <c:v>7th-AD 丁杨峰</c:v>
                </c:pt>
                <c:pt idx="7">
                  <c:v>8th-PsO 崔勇</c:v>
                </c:pt>
                <c:pt idx="8">
                  <c:v>9th-AD 郝飞</c:v>
                </c:pt>
                <c:pt idx="9">
                  <c:v>10th-AD-梁云生</c:v>
                </c:pt>
                <c:pt idx="10">
                  <c:v>11th-PsO 4名讲者</c:v>
                </c:pt>
              </c:strCache>
            </c:strRef>
          </c:cat>
          <c:val>
            <c:numRef>
              <c:f>[工作簿1]Sheet2!$C$3:$C$13</c:f>
              <c:numCache>
                <c:formatCode>General</c:formatCode>
                <c:ptCount val="11"/>
                <c:pt idx="0">
                  <c:v>2981</c:v>
                </c:pt>
                <c:pt idx="1">
                  <c:v>7258</c:v>
                </c:pt>
                <c:pt idx="2">
                  <c:v>6018</c:v>
                </c:pt>
                <c:pt idx="3">
                  <c:v>6410</c:v>
                </c:pt>
                <c:pt idx="4">
                  <c:v>7911</c:v>
                </c:pt>
                <c:pt idx="5">
                  <c:v>12486</c:v>
                </c:pt>
                <c:pt idx="6">
                  <c:v>8103</c:v>
                </c:pt>
                <c:pt idx="7">
                  <c:v>9103</c:v>
                </c:pt>
                <c:pt idx="8">
                  <c:v>9041</c:v>
                </c:pt>
                <c:pt idx="9">
                  <c:v>13752</c:v>
                </c:pt>
                <c:pt idx="10">
                  <c:v>24378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521224"/>
        <c:axId val="705907039"/>
      </c:barChart>
      <c:catAx>
        <c:axId val="22652122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705907039"/>
        <c:crosses val="autoZero"/>
        <c:auto val="1"/>
        <c:lblAlgn val="ctr"/>
        <c:lblOffset val="100"/>
        <c:noMultiLvlLbl val="0"/>
      </c:catAx>
      <c:valAx>
        <c:axId val="705907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2652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1404F-2FB6-45F1-8438-6EE3F47237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65C41-3FAD-46C1-8A10-1158320667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250378-6875-5C4F-A67D-DFAC10BC58D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p>
            <a:fld id="{EFE883F0-BDF5-6049-A245-AA3D816A3B3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5FFA8DF1-6C16-451F-AAB7-AAF1F4D34701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F0F185D9-0251-44E2-82C5-B67B01A95F75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15BFDB48-7BCF-4050-8803-9BB33DC6B58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6933FA48-3E12-47D9-ABF5-9910976828D2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6FFF912E-88B6-46AD-A264-370D52188421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6E9073F-CACD-4944-A90E-5676EB89A70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5" name="图形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2385" y="6078263"/>
            <a:ext cx="11547229" cy="556174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/>
        </p:nvSpPr>
        <p:spPr>
          <a:xfrm>
            <a:off x="9471992" y="6210156"/>
            <a:ext cx="23064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3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www.miaoshou.com</a:t>
            </a:r>
            <a:endParaRPr lang="zh-CN" altLang="en-US" sz="1300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  <p:transition spd="slow"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498F2AC4-4709-4DBD-867F-B459BEA087BC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89687C6D-D78A-4EC6-BD22-C2A9263CA5F3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transition spd="slow"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C136B7D2-B98C-44FD-8D04-7EC62A564975}" type="slidenum">
              <a:rPr lang="en-US" smtClean="0"/>
            </a:fld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Flowchart: Off-page Connector 6"/>
          <p:cNvSpPr/>
          <p:nvPr userDrawn="1"/>
        </p:nvSpPr>
        <p:spPr>
          <a:xfrm rot="5400000">
            <a:off x="11681289" y="6247141"/>
            <a:ext cx="455692" cy="565727"/>
          </a:xfrm>
          <a:prstGeom prst="flowChartOffpage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2400" dirty="0"/>
          </a:p>
        </p:txBody>
      </p:sp>
    </p:spTree>
  </p:cSld>
  <p:clrMapOvr>
    <a:masterClrMapping/>
  </p:clrMapOvr>
  <p:transition spd="slow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5F39-802E-446D-B804-27590FDA8D84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 dirty="0"/>
          </a:p>
        </p:txBody>
      </p:sp>
      <p:pic>
        <p:nvPicPr>
          <p:cNvPr id="6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385" y="6078263"/>
            <a:ext cx="11547229" cy="556174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9471992" y="6210156"/>
            <a:ext cx="23064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www.miaoshou.com</a:t>
            </a:r>
            <a:endParaRPr lang="zh-CN" altLang="en-US" sz="1300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2244" y="-282577"/>
            <a:ext cx="1615875" cy="1615875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336" y="196387"/>
            <a:ext cx="213349" cy="556229"/>
          </a:xfrm>
          <a:prstGeom prst="rect">
            <a:avLst/>
          </a:prstGeom>
          <a:solidFill>
            <a:srgbClr val="00A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灯片编号占位符 14"/>
          <p:cNvSpPr txBox="1"/>
          <p:nvPr userDrawn="1"/>
        </p:nvSpPr>
        <p:spPr>
          <a:xfrm>
            <a:off x="97155" y="290195"/>
            <a:ext cx="5273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kumimoji="1" lang="zh-CN" altLang="en-US" sz="2800" b="1" dirty="0">
              <a:solidFill>
                <a:srgbClr val="00A8A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353634" y="693433"/>
            <a:ext cx="1009650" cy="264795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en-US" altLang="zh-CN" sz="1140" dirty="0">
                <a:solidFill>
                  <a:srgbClr val="00A896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MIAO SHOU</a:t>
            </a:r>
            <a:endParaRPr lang="en-US" altLang="zh-CN" sz="1140" dirty="0">
              <a:solidFill>
                <a:srgbClr val="00A896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4" Type="http://schemas.openxmlformats.org/officeDocument/2006/relationships/theme" Target="../theme/theme1.xml"/><Relationship Id="rId33" Type="http://schemas.openxmlformats.org/officeDocument/2006/relationships/tags" Target="../tags/tag62.xml"/><Relationship Id="rId32" Type="http://schemas.openxmlformats.org/officeDocument/2006/relationships/image" Target="../media/image6.jpeg"/><Relationship Id="rId31" Type="http://schemas.openxmlformats.org/officeDocument/2006/relationships/image" Target="../media/image5.png"/><Relationship Id="rId30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9" Type="http://schemas.openxmlformats.org/officeDocument/2006/relationships/tags" Target="../tags/tag61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image" Target="../media/image1.jpe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4DDEF-3B94-4DFB-A397-B4332ABECD9F}" type="datetime1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7" name="图片 6" descr="中国初级卫生保健基金会logo"/>
          <p:cNvPicPr>
            <a:picLocks noChangeAspect="1"/>
          </p:cNvPicPr>
          <p:nvPr/>
        </p:nvPicPr>
        <p:blipFill>
          <a:blip r:embed="rId30">
            <a:clrChange>
              <a:clrFrom>
                <a:srgbClr val="FFFEFD">
                  <a:alpha val="100000"/>
                </a:srgbClr>
              </a:clrFrom>
              <a:clrTo>
                <a:srgbClr val="FFFEF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52585" y="147955"/>
            <a:ext cx="686435" cy="686435"/>
          </a:xfrm>
          <a:prstGeom prst="rect">
            <a:avLst/>
          </a:prstGeom>
        </p:spPr>
      </p:pic>
      <p:pic>
        <p:nvPicPr>
          <p:cNvPr id="8" name="图片 7" descr="1cfd1832ca2da6137c531b75b6f650b"/>
          <p:cNvPicPr>
            <a:picLocks noChangeAspect="1"/>
          </p:cNvPicPr>
          <p:nvPr/>
        </p:nvPicPr>
        <p:blipFill>
          <a:blip r:embed="rId3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73945" y="207645"/>
            <a:ext cx="506730" cy="517525"/>
          </a:xfrm>
          <a:prstGeom prst="rect">
            <a:avLst/>
          </a:prstGeom>
        </p:spPr>
      </p:pic>
      <p:pic>
        <p:nvPicPr>
          <p:cNvPr id="9" name="图片 8" descr="logo"/>
          <p:cNvPicPr>
            <a:picLocks noChangeAspect="1"/>
          </p:cNvPicPr>
          <p:nvPr/>
        </p:nvPicPr>
        <p:blipFill>
          <a:blip r:embed="rId3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93375" y="154940"/>
            <a:ext cx="1064260" cy="654685"/>
          </a:xfrm>
          <a:prstGeom prst="rect">
            <a:avLst/>
          </a:prstGeom>
        </p:spPr>
      </p:pic>
    </p:spTree>
    <p:custDataLst>
      <p:tags r:id="rId3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ransition spd="slow"/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1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6" Type="http://schemas.openxmlformats.org/officeDocument/2006/relationships/slideLayout" Target="../slideLayouts/slideLayout8.xml"/><Relationship Id="rId15" Type="http://schemas.openxmlformats.org/officeDocument/2006/relationships/image" Target="../media/image7.png"/><Relationship Id="rId14" Type="http://schemas.openxmlformats.org/officeDocument/2006/relationships/tags" Target="../tags/tag76.xml"/><Relationship Id="rId13" Type="http://schemas.openxmlformats.org/officeDocument/2006/relationships/tags" Target="../tags/tag75.xml"/><Relationship Id="rId12" Type="http://schemas.openxmlformats.org/officeDocument/2006/relationships/tags" Target="../tags/tag74.xml"/><Relationship Id="rId11" Type="http://schemas.openxmlformats.org/officeDocument/2006/relationships/tags" Target="../tags/tag73.xml"/><Relationship Id="rId10" Type="http://schemas.openxmlformats.org/officeDocument/2006/relationships/tags" Target="../tags/tag72.xml"/><Relationship Id="rId1" Type="http://schemas.openxmlformats.org/officeDocument/2006/relationships/tags" Target="../tags/tag6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0" Type="http://schemas.openxmlformats.org/officeDocument/2006/relationships/slideLayout" Target="../slideLayouts/slideLayout8.xml"/><Relationship Id="rId1" Type="http://schemas.openxmlformats.org/officeDocument/2006/relationships/tags" Target="../tags/tag7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3" Type="http://schemas.openxmlformats.org/officeDocument/2006/relationships/slideLayout" Target="../slideLayouts/slideLayout8.xml"/><Relationship Id="rId12" Type="http://schemas.openxmlformats.org/officeDocument/2006/relationships/image" Target="../media/image7.png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tags" Target="../tags/tag8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7.png"/><Relationship Id="rId1" Type="http://schemas.openxmlformats.org/officeDocument/2006/relationships/tags" Target="../tags/tag9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8" Type="http://schemas.openxmlformats.org/officeDocument/2006/relationships/slideLayout" Target="../slideLayouts/slideLayout14.xml"/><Relationship Id="rId17" Type="http://schemas.openxmlformats.org/officeDocument/2006/relationships/image" Target="../media/image7.png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image" Target="../media/image11.png"/><Relationship Id="rId7" Type="http://schemas.openxmlformats.org/officeDocument/2006/relationships/tags" Target="../tags/tag115.xml"/><Relationship Id="rId6" Type="http://schemas.openxmlformats.org/officeDocument/2006/relationships/image" Target="../media/image10.png"/><Relationship Id="rId5" Type="http://schemas.openxmlformats.org/officeDocument/2006/relationships/tags" Target="../tags/tag114.xml"/><Relationship Id="rId4" Type="http://schemas.openxmlformats.org/officeDocument/2006/relationships/image" Target="../media/image9.png"/><Relationship Id="rId3" Type="http://schemas.openxmlformats.org/officeDocument/2006/relationships/tags" Target="../tags/tag113.xml"/><Relationship Id="rId26" Type="http://schemas.openxmlformats.org/officeDocument/2006/relationships/slideLayout" Target="../slideLayouts/slideLayout20.xml"/><Relationship Id="rId25" Type="http://schemas.openxmlformats.org/officeDocument/2006/relationships/image" Target="../media/image7.png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tags" Target="../tags/tag128.xml"/><Relationship Id="rId21" Type="http://schemas.openxmlformats.org/officeDocument/2006/relationships/tags" Target="../tags/tag127.xml"/><Relationship Id="rId20" Type="http://schemas.openxmlformats.org/officeDocument/2006/relationships/tags" Target="../tags/tag126.xml"/><Relationship Id="rId2" Type="http://schemas.openxmlformats.org/officeDocument/2006/relationships/image" Target="../media/image8.png"/><Relationship Id="rId19" Type="http://schemas.openxmlformats.org/officeDocument/2006/relationships/tags" Target="../tags/tag125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image" Target="../media/image12.png"/><Relationship Id="rId1" Type="http://schemas.openxmlformats.org/officeDocument/2006/relationships/tags" Target="../tags/tag11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image" Target="../media/image15.jpeg"/><Relationship Id="rId5" Type="http://schemas.openxmlformats.org/officeDocument/2006/relationships/tags" Target="../tags/tag133.xml"/><Relationship Id="rId4" Type="http://schemas.openxmlformats.org/officeDocument/2006/relationships/image" Target="../media/image14.jpeg"/><Relationship Id="rId3" Type="http://schemas.openxmlformats.org/officeDocument/2006/relationships/tags" Target="../tags/tag132.xml"/><Relationship Id="rId22" Type="http://schemas.openxmlformats.org/officeDocument/2006/relationships/slideLayout" Target="../slideLayouts/slideLayout20.xml"/><Relationship Id="rId21" Type="http://schemas.openxmlformats.org/officeDocument/2006/relationships/image" Target="../media/image7.png"/><Relationship Id="rId20" Type="http://schemas.openxmlformats.org/officeDocument/2006/relationships/tags" Target="../tags/tag147.xml"/><Relationship Id="rId2" Type="http://schemas.openxmlformats.org/officeDocument/2006/relationships/image" Target="../media/image13.jpeg"/><Relationship Id="rId19" Type="http://schemas.openxmlformats.org/officeDocument/2006/relationships/tags" Target="../tags/tag146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3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3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image" Target="../media/image18.jpeg"/><Relationship Id="rId5" Type="http://schemas.openxmlformats.org/officeDocument/2006/relationships/tags" Target="../tags/tag150.xml"/><Relationship Id="rId4" Type="http://schemas.openxmlformats.org/officeDocument/2006/relationships/image" Target="../media/image17.jpeg"/><Relationship Id="rId3" Type="http://schemas.openxmlformats.org/officeDocument/2006/relationships/tags" Target="../tags/tag149.xml"/><Relationship Id="rId23" Type="http://schemas.openxmlformats.org/officeDocument/2006/relationships/slideLayout" Target="../slideLayouts/slideLayout20.xml"/><Relationship Id="rId22" Type="http://schemas.openxmlformats.org/officeDocument/2006/relationships/image" Target="../media/image7.png"/><Relationship Id="rId21" Type="http://schemas.openxmlformats.org/officeDocument/2006/relationships/tags" Target="../tags/tag165.xml"/><Relationship Id="rId20" Type="http://schemas.openxmlformats.org/officeDocument/2006/relationships/tags" Target="../tags/tag164.xml"/><Relationship Id="rId2" Type="http://schemas.openxmlformats.org/officeDocument/2006/relationships/image" Target="../media/image16.png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tags" Target="../tags/tag157.xml"/><Relationship Id="rId12" Type="http://schemas.openxmlformats.org/officeDocument/2006/relationships/tags" Target="../tags/tag156.xml"/><Relationship Id="rId11" Type="http://schemas.openxmlformats.org/officeDocument/2006/relationships/tags" Target="../tags/tag155.xml"/><Relationship Id="rId10" Type="http://schemas.openxmlformats.org/officeDocument/2006/relationships/tags" Target="../tags/tag154.xml"/><Relationship Id="rId1" Type="http://schemas.openxmlformats.org/officeDocument/2006/relationships/tags" Target="../tags/tag14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1.xml"/><Relationship Id="rId7" Type="http://schemas.openxmlformats.org/officeDocument/2006/relationships/image" Target="../media/image7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1.xml"/><Relationship Id="rId7" Type="http://schemas.openxmlformats.org/officeDocument/2006/relationships/image" Target="../media/image7.png"/><Relationship Id="rId6" Type="http://schemas.openxmlformats.org/officeDocument/2006/relationships/image" Target="../media/image27.png"/><Relationship Id="rId5" Type="http://schemas.openxmlformats.org/officeDocument/2006/relationships/tags" Target="../tags/tag168.xml"/><Relationship Id="rId4" Type="http://schemas.openxmlformats.org/officeDocument/2006/relationships/image" Target="../media/image26.png"/><Relationship Id="rId3" Type="http://schemas.openxmlformats.org/officeDocument/2006/relationships/tags" Target="../tags/tag167.xml"/><Relationship Id="rId2" Type="http://schemas.openxmlformats.org/officeDocument/2006/relationships/image" Target="../media/image25.png"/><Relationship Id="rId1" Type="http://schemas.openxmlformats.org/officeDocument/2006/relationships/tags" Target="../tags/tag16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30.png"/><Relationship Id="rId7" Type="http://schemas.openxmlformats.org/officeDocument/2006/relationships/tags" Target="../tags/tag173.xml"/><Relationship Id="rId6" Type="http://schemas.openxmlformats.org/officeDocument/2006/relationships/image" Target="../media/image29.png"/><Relationship Id="rId5" Type="http://schemas.openxmlformats.org/officeDocument/2006/relationships/tags" Target="../tags/tag172.xml"/><Relationship Id="rId4" Type="http://schemas.openxmlformats.org/officeDocument/2006/relationships/image" Target="../media/image28.png"/><Relationship Id="rId3" Type="http://schemas.openxmlformats.org/officeDocument/2006/relationships/tags" Target="../tags/tag171.xml"/><Relationship Id="rId2" Type="http://schemas.openxmlformats.org/officeDocument/2006/relationships/tags" Target="../tags/tag170.xml"/><Relationship Id="rId10" Type="http://schemas.openxmlformats.org/officeDocument/2006/relationships/slideLayout" Target="../slideLayouts/slideLayout8.xml"/><Relationship Id="rId1" Type="http://schemas.openxmlformats.org/officeDocument/2006/relationships/tags" Target="../tags/tag16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054735" y="2204720"/>
            <a:ext cx="9495155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蒲公英行动</a:t>
            </a:r>
            <a:r>
              <a:rPr lang="en-US" altLang="zh-CN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-2022</a:t>
            </a:r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年项目年度报告</a:t>
            </a:r>
            <a:r>
              <a:rPr 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sz="4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01240" y="3547745"/>
            <a:ext cx="758888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buNone/>
            </a:pP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汇报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单位：慢性皮肤病关爱公益基金</a:t>
            </a:r>
            <a:r>
              <a:rPr lang="en-US" altLang="zh-CN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秘书处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0" algn="l">
              <a:buNone/>
            </a:pP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2388351" y="3503908"/>
            <a:ext cx="22987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 录</a:t>
            </a:r>
            <a:endParaRPr lang="zh-CN" altLang="en-US" sz="4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593897" y="2105722"/>
            <a:ext cx="6089733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0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en-US" altLang="zh-CN" sz="80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879595" y="1365322"/>
            <a:ext cx="3565520" cy="3828343"/>
            <a:chOff x="10691" y="3141"/>
            <a:chExt cx="5615" cy="6029"/>
          </a:xfrm>
        </p:grpSpPr>
        <p:grpSp>
          <p:nvGrpSpPr>
            <p:cNvPr id="19" name="组合 18"/>
            <p:cNvGrpSpPr/>
            <p:nvPr/>
          </p:nvGrpSpPr>
          <p:grpSpPr>
            <a:xfrm>
              <a:off x="10691" y="3141"/>
              <a:ext cx="5612" cy="4464"/>
              <a:chOff x="11570" y="3571"/>
              <a:chExt cx="4734" cy="4046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1570" y="3571"/>
                <a:ext cx="4732" cy="1097"/>
                <a:chOff x="6096000" y="2054739"/>
                <a:chExt cx="2956546" cy="696066"/>
              </a:xfrm>
            </p:grpSpPr>
            <p:sp>
              <p:nvSpPr>
                <p:cNvPr id="10" name="文本框 9"/>
                <p:cNvSpPr txBox="1"/>
                <p:nvPr>
                  <p:custDataLst>
                    <p:tags r:id="rId3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01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7" name="文本框 26"/>
                <p:cNvSpPr txBox="1"/>
                <p:nvPr>
                  <p:custDataLst>
                    <p:tags r:id="rId4"/>
                  </p:custDataLst>
                </p:nvPr>
              </p:nvSpPr>
              <p:spPr>
                <a:xfrm>
                  <a:off x="7352665" y="2175339"/>
                  <a:ext cx="1699881" cy="4168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项目背景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28" name="直接连接符 27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9" name="组合 28"/>
              <p:cNvGrpSpPr/>
              <p:nvPr/>
            </p:nvGrpSpPr>
            <p:grpSpPr>
              <a:xfrm>
                <a:off x="11574" y="5095"/>
                <a:ext cx="4730" cy="1097"/>
                <a:chOff x="6096000" y="2054739"/>
                <a:chExt cx="3003268" cy="696066"/>
              </a:xfrm>
            </p:grpSpPr>
            <p:sp>
              <p:nvSpPr>
                <p:cNvPr id="11" name="文本框 10"/>
                <p:cNvSpPr txBox="1"/>
                <p:nvPr>
                  <p:custDataLst>
                    <p:tags r:id="rId6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02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文本框 30"/>
                <p:cNvSpPr txBox="1"/>
                <p:nvPr>
                  <p:custDataLst>
                    <p:tags r:id="rId7"/>
                  </p:custDataLst>
                </p:nvPr>
              </p:nvSpPr>
              <p:spPr>
                <a:xfrm>
                  <a:off x="7352665" y="2164039"/>
                  <a:ext cx="1746603" cy="4168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项目数据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32" name="直接连接符 31"/>
                <p:cNvCxnSpPr/>
                <p:nvPr>
                  <p:custDataLst>
                    <p:tags r:id="rId8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组合 11"/>
              <p:cNvGrpSpPr/>
              <p:nvPr/>
            </p:nvGrpSpPr>
            <p:grpSpPr>
              <a:xfrm>
                <a:off x="11572" y="6520"/>
                <a:ext cx="4730" cy="1097"/>
                <a:chOff x="6096000" y="2054739"/>
                <a:chExt cx="3003268" cy="696066"/>
              </a:xfrm>
            </p:grpSpPr>
            <p:sp>
              <p:nvSpPr>
                <p:cNvPr id="13" name="文本框 12"/>
                <p:cNvSpPr txBox="1"/>
                <p:nvPr>
                  <p:custDataLst>
                    <p:tags r:id="rId9"/>
                  </p:custDataLst>
                </p:nvPr>
              </p:nvSpPr>
              <p:spPr>
                <a:xfrm>
                  <a:off x="6096000" y="2054739"/>
                  <a:ext cx="997724" cy="6960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algn="ctr"/>
                  <a:r>
                    <a:rPr lang="en-US" altLang="zh-CN" sz="4400" b="1">
                      <a:solidFill>
                        <a:srgbClr val="549A42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03</a:t>
                  </a:r>
                  <a:endParaRPr lang="en-US" altLang="zh-CN" sz="4400" b="1" dirty="0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4" name="文本框 13"/>
                <p:cNvSpPr txBox="1"/>
                <p:nvPr>
                  <p:custDataLst>
                    <p:tags r:id="rId10"/>
                  </p:custDataLst>
                </p:nvPr>
              </p:nvSpPr>
              <p:spPr>
                <a:xfrm>
                  <a:off x="7352665" y="2175339"/>
                  <a:ext cx="1746603" cy="4169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zh-CN" altLang="en-US" sz="2400" b="1" dirty="0">
                      <a:solidFill>
                        <a:schemeClr val="bg2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+mn-ea"/>
                    </a:rPr>
                    <a:t>开展情况</a:t>
                  </a:r>
                  <a:endPara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endParaRPr>
                </a:p>
              </p:txBody>
            </p:sp>
            <p:cxnSp>
              <p:nvCxnSpPr>
                <p:cNvPr id="15" name="直接连接符 14"/>
                <p:cNvCxnSpPr/>
                <p:nvPr>
                  <p:custDataLst>
                    <p:tags r:id="rId11"/>
                  </p:custDataLst>
                </p:nvPr>
              </p:nvCxnSpPr>
              <p:spPr>
                <a:xfrm>
                  <a:off x="7174523" y="2175218"/>
                  <a:ext cx="0" cy="523220"/>
                </a:xfrm>
                <a:prstGeom prst="line">
                  <a:avLst/>
                </a:prstGeom>
                <a:ln w="28575">
                  <a:solidFill>
                    <a:srgbClr val="549A4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组合 5"/>
            <p:cNvGrpSpPr/>
            <p:nvPr/>
          </p:nvGrpSpPr>
          <p:grpSpPr>
            <a:xfrm>
              <a:off x="10698" y="7960"/>
              <a:ext cx="5608" cy="1210"/>
              <a:chOff x="10698" y="7960"/>
              <a:chExt cx="5608" cy="1210"/>
            </a:xfrm>
          </p:grpSpPr>
          <p:sp>
            <p:nvSpPr>
              <p:cNvPr id="2" name="文本框 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0698" y="7960"/>
                <a:ext cx="1863" cy="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en-US" altLang="zh-CN" sz="4400" b="1">
                    <a:solidFill>
                      <a:srgbClr val="549A42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04</a:t>
                </a:r>
                <a:endParaRPr lang="en-US" altLang="zh-CN" sz="4400" b="1" dirty="0">
                  <a:solidFill>
                    <a:srgbClr val="549A4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" name="文本框 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045" y="8170"/>
                <a:ext cx="3261" cy="7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b="1" dirty="0">
                    <a:solidFill>
                      <a:schemeClr val="bg2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项目计划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cxnSp>
            <p:nvCxnSpPr>
              <p:cNvPr id="4" name="直接连接符 3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12712" y="8170"/>
                <a:ext cx="0" cy="910"/>
              </a:xfrm>
              <a:prstGeom prst="line">
                <a:avLst/>
              </a:prstGeom>
              <a:ln w="28575">
                <a:solidFill>
                  <a:srgbClr val="549A4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8" name="图片 7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1604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项目背景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074795" y="865675"/>
            <a:ext cx="3122925" cy="5783396"/>
            <a:chOff x="1555" y="2002"/>
            <a:chExt cx="4918" cy="9108"/>
          </a:xfrm>
        </p:grpSpPr>
        <p:sp>
          <p:nvSpPr>
            <p:cNvPr id="100" name="文本框 99"/>
            <p:cNvSpPr txBox="1"/>
            <p:nvPr/>
          </p:nvSpPr>
          <p:spPr>
            <a:xfrm>
              <a:off x="1555" y="3495"/>
              <a:ext cx="4840" cy="7615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《“健康中国2030”规划纲要》</a:t>
              </a:r>
              <a:endParaRPr lang="zh-CN" sz="1500" b="1"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坚持正确的卫生与健康工作方针,要以提高人民健康水平为核心,以普及健康生活、优化健康服务。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《中国防治慢性病中长期规划（2017—2025年）》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algn="l" fontAlgn="auto">
                <a:lnSpc>
                  <a:spcPts val="2400"/>
                </a:lnSpc>
                <a:buClrTx/>
                <a:buSzTx/>
                <a:buFontTx/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以控制慢性病危险因素、建设健康支持性环境为重点，以健康促进和健康管理为手段，提升全民健康素质，降低高危人群发病风险，提高患者生存质量，减少可预防的慢性病发病、死亡和残疾。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555" y="2002"/>
              <a:ext cx="4918" cy="1338"/>
              <a:chOff x="1521" y="2003"/>
              <a:chExt cx="5972" cy="134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521" y="2003"/>
                <a:ext cx="5972" cy="134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2306" y="2272"/>
                <a:ext cx="4338" cy="102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政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策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支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持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582930" y="864870"/>
            <a:ext cx="2950845" cy="5812155"/>
            <a:chOff x="7969" y="2003"/>
            <a:chExt cx="4647" cy="9153"/>
          </a:xfrm>
        </p:grpSpPr>
        <p:grpSp>
          <p:nvGrpSpPr>
            <p:cNvPr id="24" name="组合 23"/>
            <p:cNvGrpSpPr/>
            <p:nvPr/>
          </p:nvGrpSpPr>
          <p:grpSpPr>
            <a:xfrm>
              <a:off x="7969" y="2003"/>
              <a:ext cx="4646" cy="1338"/>
              <a:chOff x="7842" y="6914"/>
              <a:chExt cx="4646" cy="1338"/>
            </a:xfrm>
          </p:grpSpPr>
          <p:sp>
            <p:nvSpPr>
              <p:cNvPr id="22" name="文本框 2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7842" y="6914"/>
                <a:ext cx="4647" cy="1338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8329" y="7182"/>
                <a:ext cx="3572" cy="1024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领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域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现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状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  <p:sp>
          <p:nvSpPr>
            <p:cNvPr id="25" name="文本框 24"/>
            <p:cNvSpPr txBox="1"/>
            <p:nvPr>
              <p:custDataLst>
                <p:tags r:id="rId5"/>
              </p:custDataLst>
            </p:nvPr>
          </p:nvSpPr>
          <p:spPr>
            <a:xfrm>
              <a:off x="7969" y="3494"/>
              <a:ext cx="4647" cy="7662"/>
            </a:xfrm>
            <a:prstGeom prst="rect">
              <a:avLst/>
            </a:prstGeom>
            <a:noFill/>
            <a:ln w="1270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我国每年约1.5亿人患有皮肤病，患者数量将持续增长，年龄日趋年轻化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  <a:buFont typeface="Wingdings" panose="05000000000000000000" charset="0"/>
                <a:buNone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  <a:sym typeface="+mn-ea"/>
                </a:rPr>
                <a:t>慢性皮肤病种类繁多，会对患者造成长期的生理及心理影响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皮肤病病情反复，患者拖延病情，治疗费用高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marL="285750" indent="-285750" fontAlgn="auto">
                <a:lnSpc>
                  <a:spcPts val="2400"/>
                </a:lnSpc>
                <a:buFont typeface="Wingdings" panose="05000000000000000000" charset="0"/>
                <a:buChar char="Ø"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诊断不及时、不适当的治疗，以及社会排斥、歧视和羞耻感给患者及其家属造成很大的心理负担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75399" y="866140"/>
            <a:ext cx="3472180" cy="5779770"/>
            <a:chOff x="1618" y="2002"/>
            <a:chExt cx="5882" cy="9102"/>
          </a:xfrm>
        </p:grpSpPr>
        <p:sp>
          <p:nvSpPr>
            <p:cNvPr id="28" name="文本框 27"/>
            <p:cNvSpPr txBox="1"/>
            <p:nvPr>
              <p:custDataLst>
                <p:tags r:id="rId6"/>
              </p:custDataLst>
            </p:nvPr>
          </p:nvSpPr>
          <p:spPr>
            <a:xfrm>
              <a:off x="1618" y="3495"/>
              <a:ext cx="5882" cy="7609"/>
            </a:xfrm>
            <a:prstGeom prst="rect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dashDot"/>
            </a:ln>
          </p:spPr>
          <p:txBody>
            <a:bodyPr wrap="square">
              <a:noAutofit/>
            </a:bodyPr>
            <a:p>
              <a:pPr indent="0" fontAlgn="auto">
                <a:lnSpc>
                  <a:spcPts val="2400"/>
                </a:lnSpc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</a:rPr>
                <a:t>主办单位：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中国初级卫生保健基金会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北京康盟慈善基金会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北京生命绿洲公益服务中心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algn="l" fontAlgn="auto">
                <a:lnSpc>
                  <a:spcPts val="2400"/>
                </a:lnSpc>
                <a:buClrTx/>
                <a:buSzTx/>
                <a:buFontTx/>
              </a:pPr>
              <a:r>
                <a:rPr lang="zh-CN" sz="1500" b="1">
                  <a:solidFill>
                    <a:schemeClr val="tx1">
                      <a:lumMod val="65000"/>
                      <a:lumOff val="35000"/>
                    </a:schemeClr>
                  </a:solidFill>
                  <a:cs typeface="PMingLiU" panose="02020500000000000000" charset="-122"/>
                  <a:sym typeface="+mn-ea"/>
                </a:rPr>
                <a:t>支持单位：</a:t>
              </a:r>
              <a:endParaRPr lang="zh-CN" sz="1500" b="1">
                <a:solidFill>
                  <a:schemeClr val="tx1">
                    <a:lumMod val="65000"/>
                    <a:lumOff val="35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慢性皮肤病关爱公益基金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银屑病病友互助网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  <a:sym typeface="+mn-ea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 b="1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  <a:sym typeface="+mn-ea"/>
                </a:rPr>
                <a:t>项目学术支持单位</a:t>
              </a:r>
              <a:endParaRPr lang="zh-CN" altLang="en-US" sz="1500" b="1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中华医学会皮肤性病学分会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中国医师协会皮肤科医师分会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中国医学装备协会皮肤病与皮肤美容分会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中国康复医学会皮肤病康复专业委员会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zh-CN" altLang="en-US" sz="1500">
                  <a:solidFill>
                    <a:schemeClr val="bg1">
                      <a:lumMod val="50000"/>
                    </a:schemeClr>
                  </a:solidFill>
                  <a:cs typeface="PMingLiU" panose="02020500000000000000" charset="-122"/>
                </a:rPr>
                <a:t>中国中西医结合学会皮肤性病科分会</a:t>
              </a:r>
              <a:endParaRPr lang="zh-CN" altLang="en-US" sz="1500">
                <a:solidFill>
                  <a:schemeClr val="bg1">
                    <a:lumMod val="50000"/>
                  </a:schemeClr>
                </a:solidFill>
                <a:cs typeface="PMingLiU" panose="02020500000000000000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715" y="2002"/>
              <a:ext cx="5532" cy="1338"/>
              <a:chOff x="1715" y="2003"/>
              <a:chExt cx="6718" cy="1345"/>
            </a:xfrm>
          </p:grpSpPr>
          <p:sp>
            <p:nvSpPr>
              <p:cNvPr id="30" name="文本框 29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715" y="2003"/>
                <a:ext cx="6718" cy="1345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 rtlCol="0">
                <a:noAutofit/>
              </a:bodyPr>
              <a:p>
                <a:pPr algn="ctr"/>
                <a:endParaRPr lang="zh-CN" altLang="en-US" sz="3600" b="1"/>
              </a:p>
              <a:p>
                <a:pPr algn="ctr"/>
                <a:endParaRPr lang="zh-CN" altLang="en-US" sz="3600" b="1"/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420" y="2270"/>
                <a:ext cx="3667" cy="1029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algn="ctr"/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项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目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支</a:t>
                </a:r>
                <a:r>
                  <a:rPr lang="en-US" altLang="zh-CN" sz="2600" b="1">
                    <a:solidFill>
                      <a:schemeClr val="bg1"/>
                    </a:solidFill>
                    <a:sym typeface="+mn-ea"/>
                  </a:rPr>
                  <a:t> </a:t>
                </a:r>
                <a:r>
                  <a:rPr lang="zh-CN" altLang="en-US" sz="2600" b="1">
                    <a:solidFill>
                      <a:schemeClr val="bg1"/>
                    </a:solidFill>
                    <a:sym typeface="+mn-ea"/>
                  </a:rPr>
                  <a:t>持</a:t>
                </a:r>
                <a:endParaRPr lang="zh-CN" altLang="en-US" sz="2600" b="1">
                  <a:solidFill>
                    <a:schemeClr val="bg1"/>
                  </a:solidFill>
                  <a:sym typeface="+mn-ea"/>
                </a:endParaRPr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3387725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项目组委会情况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构成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284095" y="1016635"/>
            <a:ext cx="9419590" cy="4746625"/>
            <a:chOff x="2468" y="1120"/>
            <a:chExt cx="14834" cy="7475"/>
          </a:xfrm>
        </p:grpSpPr>
        <p:sp>
          <p:nvSpPr>
            <p:cNvPr id="9" name="文本框 8"/>
            <p:cNvSpPr txBox="1"/>
            <p:nvPr/>
          </p:nvSpPr>
          <p:spPr>
            <a:xfrm>
              <a:off x="7543" y="7211"/>
              <a:ext cx="9600" cy="11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lnSpc>
                  <a:spcPts val="2400"/>
                </a:lnSpc>
              </a:pPr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   </a:t>
              </a:r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崔勇教授担任秘书长</a:t>
              </a:r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 indent="0" fontAlgn="auto">
                <a:lnSpc>
                  <a:spcPts val="2400"/>
                </a:lnSpc>
              </a:pPr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   </a:t>
              </a:r>
              <a:r>
                <a: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sym typeface="+mn-ea"/>
                </a:rPr>
                <a:t>负责项目协调</a:t>
              </a:r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468" y="1120"/>
              <a:ext cx="14834" cy="7475"/>
              <a:chOff x="1403" y="1120"/>
              <a:chExt cx="14834" cy="7475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403" y="1120"/>
                <a:ext cx="14834" cy="7475"/>
                <a:chOff x="1403" y="1120"/>
                <a:chExt cx="14834" cy="7475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1414" y="1120"/>
                  <a:ext cx="11350" cy="3082"/>
                  <a:chOff x="8465" y="1237"/>
                  <a:chExt cx="11350" cy="3082"/>
                </a:xfrm>
              </p:grpSpPr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8465" y="2019"/>
                    <a:ext cx="4151" cy="1155"/>
                    <a:chOff x="8338" y="6930"/>
                    <a:chExt cx="4151" cy="1155"/>
                  </a:xfrm>
                </p:grpSpPr>
                <p:sp>
                  <p:nvSpPr>
                    <p:cNvPr id="22" name="文本框 21"/>
                    <p:cNvSpPr txBox="1"/>
                    <p:nvPr>
                      <p:custDataLst>
                        <p:tags r:id="rId3"/>
                      </p:custDataLst>
                    </p:nvPr>
                  </p:nvSpPr>
                  <p:spPr>
                    <a:xfrm>
                      <a:off x="8338" y="6930"/>
                      <a:ext cx="4151" cy="1083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</p:spPr>
                  <p:txBody>
                    <a:bodyPr wrap="square" rtlCol="0">
                      <a:noAutofit/>
                    </a:bodyPr>
                    <a:p>
                      <a:pPr algn="ctr"/>
                      <a:endParaRPr lang="zh-CN" altLang="en-US" sz="3600" b="1"/>
                    </a:p>
                    <a:p>
                      <a:pPr algn="ctr"/>
                      <a:endParaRPr lang="zh-CN" altLang="en-US" sz="3600" b="1"/>
                    </a:p>
                  </p:txBody>
                </p:sp>
                <p:sp>
                  <p:nvSpPr>
                    <p:cNvPr id="23" name="文本框 22"/>
                    <p:cNvSpPr txBox="1"/>
                    <p:nvPr>
                      <p:custDataLst>
                        <p:tags r:id="rId4"/>
                      </p:custDataLst>
                    </p:nvPr>
                  </p:nvSpPr>
                  <p:spPr>
                    <a:xfrm>
                      <a:off x="8690" y="7061"/>
                      <a:ext cx="3572" cy="102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noAutofit/>
                    </a:bodyPr>
                    <a:p>
                      <a:pPr algn="ctr"/>
                      <a:r>
                        <a:rPr lang="zh-CN" sz="2600" b="1">
                          <a:solidFill>
                            <a:schemeClr val="bg1"/>
                          </a:solidFill>
                          <a:sym typeface="+mn-ea"/>
                        </a:rPr>
                        <a:t>组委会成员</a:t>
                      </a:r>
                      <a:endParaRPr lang="zh-CN" sz="2600" b="1">
                        <a:solidFill>
                          <a:schemeClr val="bg1"/>
                        </a:solidFill>
                        <a:sym typeface="+mn-ea"/>
                      </a:endParaRPr>
                    </a:p>
                  </p:txBody>
                </p:sp>
              </p:grpSp>
              <p:sp>
                <p:nvSpPr>
                  <p:cNvPr id="25" name="文本框 24"/>
                  <p:cNvSpPr txBox="1"/>
                  <p:nvPr>
                    <p:custDataLst>
                      <p:tags r:id="rId5"/>
                    </p:custDataLst>
                  </p:nvPr>
                </p:nvSpPr>
                <p:spPr>
                  <a:xfrm>
                    <a:off x="13374" y="1237"/>
                    <a:ext cx="6441" cy="3082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dashDot"/>
                  </a:ln>
                </p:spPr>
                <p:txBody>
                  <a:bodyPr wrap="square">
                    <a:noAutofit/>
                  </a:bodyPr>
                  <a:p>
                    <a:pPr indent="0" fontAlgn="auto">
                      <a:lnSpc>
                        <a:spcPts val="2400"/>
                      </a:lnSpc>
                      <a:buFont typeface="Wingdings" panose="05000000000000000000" charset="0"/>
                      <a:buNone/>
                    </a:pPr>
                    <a:endParaRPr lang="zh-CN" altLang="en-US" sz="2000" b="1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cs typeface="PMingLiU" panose="02020500000000000000" charset="-122"/>
                      <a:sym typeface="+mn-ea"/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403" y="6911"/>
                  <a:ext cx="11295" cy="1684"/>
                  <a:chOff x="2506" y="1702"/>
                  <a:chExt cx="12150" cy="1684"/>
                </a:xfrm>
              </p:grpSpPr>
              <p:sp>
                <p:nvSpPr>
                  <p:cNvPr id="28" name="文本框 27"/>
                  <p:cNvSpPr txBox="1"/>
                  <p:nvPr>
                    <p:custDataLst>
                      <p:tags r:id="rId6"/>
                    </p:custDataLst>
                  </p:nvPr>
                </p:nvSpPr>
                <p:spPr>
                  <a:xfrm>
                    <a:off x="7794" y="1702"/>
                    <a:ext cx="6862" cy="1684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>
                        <a:lumMod val="65000"/>
                        <a:lumOff val="35000"/>
                      </a:schemeClr>
                    </a:solidFill>
                    <a:prstDash val="dashDot"/>
                  </a:ln>
                </p:spPr>
                <p:txBody>
                  <a:bodyPr wrap="square">
                    <a:noAutofit/>
                  </a:bodyPr>
                  <a:p>
                    <a:pPr indent="0" fontAlgn="auto">
                      <a:lnSpc>
                        <a:spcPts val="2400"/>
                      </a:lnSpc>
                    </a:pPr>
                    <a:endParaRPr lang="zh-CN" altLang="en-US" sz="20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endParaRPr>
                  </a:p>
                </p:txBody>
              </p:sp>
              <p:grpSp>
                <p:nvGrpSpPr>
                  <p:cNvPr id="29" name="组合 28"/>
                  <p:cNvGrpSpPr/>
                  <p:nvPr/>
                </p:nvGrpSpPr>
                <p:grpSpPr>
                  <a:xfrm>
                    <a:off x="2506" y="2002"/>
                    <a:ext cx="4477" cy="1176"/>
                    <a:chOff x="2675" y="2003"/>
                    <a:chExt cx="5437" cy="1182"/>
                  </a:xfrm>
                </p:grpSpPr>
                <p:sp>
                  <p:nvSpPr>
                    <p:cNvPr id="30" name="文本框 29"/>
                    <p:cNvSpPr txBox="1"/>
                    <p:nvPr>
                      <p:custDataLst>
                        <p:tags r:id="rId7"/>
                      </p:custDataLst>
                    </p:nvPr>
                  </p:nvSpPr>
                  <p:spPr>
                    <a:xfrm>
                      <a:off x="2675" y="2003"/>
                      <a:ext cx="5437" cy="1090"/>
                    </a:xfrm>
                    <a:prstGeom prst="rect">
                      <a:avLst/>
                    </a:prstGeom>
                    <a:solidFill>
                      <a:srgbClr val="92D050"/>
                    </a:solidFill>
                  </p:spPr>
                  <p:txBody>
                    <a:bodyPr wrap="square" rtlCol="0">
                      <a:noAutofit/>
                    </a:bodyPr>
                    <a:p>
                      <a:pPr algn="ctr"/>
                      <a:endParaRPr lang="zh-CN" altLang="en-US" sz="3600" b="1"/>
                    </a:p>
                    <a:p>
                      <a:pPr algn="ctr"/>
                      <a:endParaRPr lang="zh-CN" altLang="en-US" sz="3600" b="1"/>
                    </a:p>
                  </p:txBody>
                </p:sp>
                <p:sp>
                  <p:nvSpPr>
                    <p:cNvPr id="31" name="文本框 30"/>
                    <p:cNvSpPr txBox="1"/>
                    <p:nvPr>
                      <p:custDataLst>
                        <p:tags r:id="rId8"/>
                      </p:custDataLst>
                    </p:nvPr>
                  </p:nvSpPr>
                  <p:spPr>
                    <a:xfrm>
                      <a:off x="2967" y="2156"/>
                      <a:ext cx="5022" cy="102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noAutofit/>
                    </a:bodyPr>
                    <a:p>
                      <a:pPr algn="ctr"/>
                      <a:r>
                        <a:rPr lang="zh-CN" sz="2600" b="1">
                          <a:solidFill>
                            <a:schemeClr val="bg1"/>
                          </a:solidFill>
                          <a:sym typeface="+mn-ea"/>
                        </a:rPr>
                        <a:t>组委会秘书长</a:t>
                      </a:r>
                      <a:endParaRPr lang="zh-CN" sz="2600" b="1">
                        <a:solidFill>
                          <a:schemeClr val="bg1"/>
                        </a:solidFill>
                        <a:sym typeface="+mn-ea"/>
                      </a:endParaRPr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1403" y="4699"/>
                  <a:ext cx="14834" cy="1320"/>
                  <a:chOff x="1403" y="4699"/>
                  <a:chExt cx="14834" cy="1320"/>
                </a:xfrm>
              </p:grpSpPr>
              <p:grpSp>
                <p:nvGrpSpPr>
                  <p:cNvPr id="17" name="组合 16"/>
                  <p:cNvGrpSpPr/>
                  <p:nvPr/>
                </p:nvGrpSpPr>
                <p:grpSpPr>
                  <a:xfrm>
                    <a:off x="1403" y="4699"/>
                    <a:ext cx="11305" cy="1320"/>
                    <a:chOff x="1555" y="2002"/>
                    <a:chExt cx="12190" cy="1320"/>
                  </a:xfrm>
                </p:grpSpPr>
                <p:sp>
                  <p:nvSpPr>
                    <p:cNvPr id="100" name="文本框 99"/>
                    <p:cNvSpPr txBox="1"/>
                    <p:nvPr>
                      <p:custDataLst>
                        <p:tags r:id="rId9"/>
                      </p:custDataLst>
                    </p:nvPr>
                  </p:nvSpPr>
                  <p:spPr>
                    <a:xfrm>
                      <a:off x="6857" y="2002"/>
                      <a:ext cx="6888" cy="1320"/>
                    </a:xfrm>
                    <a:prstGeom prst="rect">
                      <a:avLst/>
                    </a:prstGeom>
                    <a:noFill/>
                    <a:ln w="1905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dashDot"/>
                    </a:ln>
                  </p:spPr>
                  <p:txBody>
                    <a:bodyPr wrap="square">
                      <a:noAutofit/>
                    </a:bodyPr>
                    <a:p>
                      <a:pPr indent="0" algn="l" fontAlgn="auto">
                        <a:lnSpc>
                          <a:spcPts val="2400"/>
                        </a:lnSpc>
                      </a:pPr>
                      <a:r>
                        <a:rPr lang="en-US" altLang="zh-CN" sz="15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  </a:t>
                      </a:r>
                      <a:endParaRPr lang="zh-CN" altLang="en-US" sz="2000"/>
                    </a:p>
                  </p:txBody>
                </p:sp>
                <p:grpSp>
                  <p:nvGrpSpPr>
                    <p:cNvPr id="13" name="组合 12"/>
                    <p:cNvGrpSpPr/>
                    <p:nvPr/>
                  </p:nvGrpSpPr>
                  <p:grpSpPr>
                    <a:xfrm>
                      <a:off x="1555" y="2002"/>
                      <a:ext cx="4484" cy="1122"/>
                      <a:chOff x="1521" y="2003"/>
                      <a:chExt cx="5445" cy="1128"/>
                    </a:xfrm>
                  </p:grpSpPr>
                  <p:sp>
                    <p:nvSpPr>
                      <p:cNvPr id="7" name="文本框 6"/>
                      <p:cNvSpPr txBox="1"/>
                      <p:nvPr>
                        <p:custDataLst>
                          <p:tags r:id="rId10"/>
                        </p:custDataLst>
                      </p:nvPr>
                    </p:nvSpPr>
                    <p:spPr>
                      <a:xfrm>
                        <a:off x="1521" y="2003"/>
                        <a:ext cx="5445" cy="1040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  <p:txBody>
                      <a:bodyPr wrap="square" rtlCol="0">
                        <a:noAutofit/>
                      </a:bodyPr>
                      <a:p>
                        <a:pPr algn="ctr"/>
                        <a:endParaRPr lang="zh-CN" altLang="en-US" sz="3600" b="1"/>
                      </a:p>
                      <a:p>
                        <a:pPr algn="ctr"/>
                        <a:endParaRPr lang="zh-CN" altLang="en-US" sz="3600" b="1"/>
                      </a:p>
                    </p:txBody>
                  </p:sp>
                  <p:sp>
                    <p:nvSpPr>
                      <p:cNvPr id="11" name="文本框 10"/>
                      <p:cNvSpPr txBox="1"/>
                      <p:nvPr>
                        <p:custDataLst>
                          <p:tags r:id="rId11"/>
                        </p:custDataLst>
                      </p:nvPr>
                    </p:nvSpPr>
                    <p:spPr>
                      <a:xfrm>
                        <a:off x="2206" y="2102"/>
                        <a:ext cx="4338" cy="102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t">
                        <a:noAutofit/>
                      </a:bodyPr>
                      <a:p>
                        <a:pPr algn="ctr"/>
                        <a:r>
                          <a:rPr lang="zh-CN" sz="2600" b="1">
                            <a:solidFill>
                              <a:schemeClr val="bg1"/>
                            </a:solidFill>
                            <a:sym typeface="+mn-ea"/>
                          </a:rPr>
                          <a:t>组委会主任</a:t>
                        </a:r>
                        <a:endParaRPr lang="zh-CN" sz="2600" b="1">
                          <a:solidFill>
                            <a:schemeClr val="bg1"/>
                          </a:solidFill>
                          <a:sym typeface="+mn-ea"/>
                        </a:endParaRPr>
                      </a:p>
                    </p:txBody>
                  </p:sp>
                </p:grpSp>
              </p:grpSp>
              <p:sp>
                <p:nvSpPr>
                  <p:cNvPr id="8" name="文本框 7"/>
                  <p:cNvSpPr txBox="1"/>
                  <p:nvPr/>
                </p:nvSpPr>
                <p:spPr>
                  <a:xfrm>
                    <a:off x="6637" y="5045"/>
                    <a:ext cx="9600" cy="628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p>
                    <a:pPr indent="0" algn="l" fontAlgn="auto">
                      <a:lnSpc>
                        <a:spcPts val="2400"/>
                      </a:lnSpc>
                    </a:pPr>
                    <a:r>
                      <a:rPr lang="zh-CN" altLang="en-US" sz="20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sym typeface="+mn-ea"/>
                      </a:rPr>
                      <a:t> 张学军教授、张建中教授</a:t>
                    </a:r>
                    <a:endParaRPr lang="zh-CN" altLang="en-US" sz="200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sym typeface="+mn-ea"/>
                    </a:endParaRPr>
                  </a:p>
                </p:txBody>
              </p:sp>
            </p:grpSp>
          </p:grpSp>
          <p:sp>
            <p:nvSpPr>
              <p:cNvPr id="12" name="文本框 11"/>
              <p:cNvSpPr txBox="1"/>
              <p:nvPr/>
            </p:nvSpPr>
            <p:spPr>
              <a:xfrm>
                <a:off x="6661" y="1195"/>
                <a:ext cx="5729" cy="3052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张学军教授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张建中教授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陆前进教授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顾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军教授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王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刚教授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高兴华教授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郑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捷教授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郑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敏教授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马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琳教授</a:t>
                </a:r>
                <a:r>
                  <a:rPr lang="en-US" altLang="zh-CN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     </a:t>
                </a: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张锡宝教授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  <a:p>
                <a:pPr indent="0" fontAlgn="auto">
                  <a:lnSpc>
                    <a:spcPts val="2400"/>
                  </a:lnSpc>
                  <a:buFont typeface="Wingdings" panose="05000000000000000000" charset="0"/>
                  <a:buNone/>
                </a:pPr>
                <a:r>
                  <a:rPr lang="zh-CN" altLang="en-US" sz="20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+mn-ea"/>
                    <a:sym typeface="+mn-ea"/>
                  </a:rPr>
                  <a:t>张福仁教授</a:t>
                </a:r>
                <a:endParaRPr lang="zh-CN" alt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ea"/>
                </a:endParaRPr>
              </a:p>
            </p:txBody>
          </p:sp>
        </p:grpSp>
      </p:grpSp>
      <p:sp>
        <p:nvSpPr>
          <p:cNvPr id="20" name="文本框 19"/>
          <p:cNvSpPr txBox="1"/>
          <p:nvPr/>
        </p:nvSpPr>
        <p:spPr>
          <a:xfrm>
            <a:off x="2426335" y="5941060"/>
            <a:ext cx="74339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 b="1">
                <a:solidFill>
                  <a:srgbClr val="2D9128"/>
                </a:solidFill>
              </a:rPr>
              <a:t>项目于</a:t>
            </a:r>
            <a:r>
              <a:rPr lang="zh-CN" altLang="en-US" sz="2400" b="1">
                <a:solidFill>
                  <a:srgbClr val="C00000"/>
                </a:solidFill>
              </a:rPr>
              <a:t>2022年6月18日</a:t>
            </a:r>
            <a:r>
              <a:rPr lang="zh-CN" altLang="en-US" sz="2400" b="1">
                <a:solidFill>
                  <a:srgbClr val="2D9128"/>
                </a:solidFill>
              </a:rPr>
              <a:t>晚8点组织第一次闭门沟通会</a:t>
            </a:r>
            <a:endParaRPr lang="zh-CN" altLang="en-US" sz="2400" b="1">
              <a:solidFill>
                <a:srgbClr val="2D9128"/>
              </a:solidFill>
            </a:endParaRPr>
          </a:p>
        </p:txBody>
      </p: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969" y="190620"/>
            <a:ext cx="3382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项目数据－直播场次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6394450" y="3645535"/>
            <a:ext cx="50800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0"/>
            <a:endParaRPr lang="en-US" sz="1000" b="1">
              <a:latin typeface="微软雅黑" panose="020B0503020204020204" charset="-122"/>
            </a:endParaRPr>
          </a:p>
          <a:p>
            <a:pPr indent="0"/>
            <a:r>
              <a:rPr lang="en-US" sz="1000" b="1">
                <a:latin typeface="微软雅黑" panose="020B0503020204020204" charset="-122"/>
              </a:rPr>
              <a:t> </a:t>
            </a:r>
            <a:endParaRPr lang="en-US" sz="800" b="1">
              <a:latin typeface="微软雅黑" panose="020B0503020204020204" charset="-122"/>
            </a:endParaRPr>
          </a:p>
          <a:p>
            <a:pPr indent="0"/>
            <a:r>
              <a:rPr lang="en-US" sz="800" b="1">
                <a:latin typeface="微软雅黑" panose="020B0503020204020204" charset="-122"/>
              </a:rPr>
              <a:t> </a:t>
            </a:r>
            <a:endParaRPr lang="zh-CN" altLang="en-US"/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777875" y="1553210"/>
          <a:ext cx="10787380" cy="4612640"/>
        </p:xfrm>
        <a:graphic>
          <a:graphicData uri="http://schemas.openxmlformats.org/drawingml/2006/table">
            <a:tbl>
              <a:tblPr/>
              <a:tblGrid>
                <a:gridCol w="511175"/>
                <a:gridCol w="1115060"/>
                <a:gridCol w="950595"/>
                <a:gridCol w="2520950"/>
                <a:gridCol w="2209165"/>
                <a:gridCol w="3480435"/>
              </a:tblGrid>
              <a:tr h="38798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场次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直播日期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直播时长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赞助企业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直播讲者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直播主题</a:t>
                      </a:r>
                      <a:endParaRPr lang="en-US" altLang="en-US" sz="1600" b="1">
                        <a:solidFill>
                          <a:srgbClr val="FFFFFF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B9BD5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6月24日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王刚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新冠疫苗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7月8日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张学军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银屑病生物制剂治疗和皮肤屏障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3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7月22日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张建中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医生临床治疗时会如何选择靶向药物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4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8月12日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王晓阳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AD靶向药物与传统药物的联合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5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8月26日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慢性皮肤病关爱公益基金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关欣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PSO靶向药物与传统药物的联合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吕成志、夏建新、刘欢、宋丽</a:t>
                      </a: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萍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心理健康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7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9月16日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丁杨峰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新时代下AD靶向药物的选择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35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8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9月24日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崔勇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银屑病的共病与中西医结合的方式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9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9月30日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郝飞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特应性皮炎治疗的是与非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10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10月14日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60mins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辉瑞投资有限公司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梁云生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中重度特应性皮炎的达标治疗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8417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11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12月</a:t>
                      </a:r>
                      <a:r>
                        <a:rPr lang="en-US" alt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2</a:t>
                      </a: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日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b="0">
                          <a:solidFill>
                            <a:srgbClr val="000000"/>
                          </a:solidFill>
                          <a:latin typeface="微软雅黑" panose="020B0503020204020204" charset="-122"/>
                        </a:rPr>
                        <a:t>200mins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北京诺华制药有限公司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张学军、杨森、朱正伟、郑诚</a:t>
                      </a:r>
                      <a:endParaRPr lang="zh-CN" sz="16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6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</a:rPr>
                        <a:t>银屑病与心理健康专题</a:t>
                      </a:r>
                      <a:endParaRPr lang="en-US" altLang="en-US" sz="1600" b="0">
                        <a:solidFill>
                          <a:srgbClr val="000000"/>
                        </a:solidFill>
                        <a:latin typeface="微软雅黑" panose="020B0503020204020204" charset="-122"/>
                      </a:endParaRPr>
                    </a:p>
                  </a:txBody>
                  <a:tcPr marL="12700" marR="12700" marT="12700" vert="horz" anchor="t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3568065" y="902335"/>
            <a:ext cx="52076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D9128"/>
                </a:solidFill>
              </a:rPr>
              <a:t>平均以</a:t>
            </a:r>
            <a:r>
              <a:rPr lang="zh-CN" altLang="en-US" sz="2400" b="1">
                <a:solidFill>
                  <a:srgbClr val="C00000"/>
                </a:solidFill>
              </a:rPr>
              <a:t>两周一次</a:t>
            </a:r>
            <a:r>
              <a:rPr lang="zh-CN" altLang="en-US" sz="2400" b="1">
                <a:solidFill>
                  <a:srgbClr val="2D9128"/>
                </a:solidFill>
              </a:rPr>
              <a:t>频率开展科普活动</a:t>
            </a:r>
            <a:endParaRPr lang="zh-CN" altLang="en-US" sz="2400" b="1">
              <a:solidFill>
                <a:srgbClr val="2D9128"/>
              </a:solidFill>
            </a:endParaRPr>
          </a:p>
        </p:txBody>
      </p:sp>
      <p:pic>
        <p:nvPicPr>
          <p:cNvPr id="4" name="图片 3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6969" y="190620"/>
            <a:ext cx="3382010" cy="52070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项目数据－直播数据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5" name="图表 4"/>
          <p:cNvGraphicFramePr/>
          <p:nvPr>
            <p:custDataLst>
              <p:tags r:id="rId2"/>
            </p:custDataLst>
          </p:nvPr>
        </p:nvGraphicFramePr>
        <p:xfrm>
          <a:off x="101600" y="1308735"/>
          <a:ext cx="7442200" cy="3952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3"/>
            </p:custDataLst>
          </p:nvPr>
        </p:nvGraphicFramePr>
        <p:xfrm>
          <a:off x="7786370" y="1546225"/>
          <a:ext cx="3688080" cy="1926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7055"/>
                <a:gridCol w="1851025"/>
              </a:tblGrid>
              <a:tr h="544830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208652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107441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8970645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观看人次：41576位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观看人数：24378位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110220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6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7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608774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－慢性皮肤病健康系列专场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2440" y="1006475"/>
            <a:ext cx="6012541" cy="5223577"/>
            <a:chOff x="879" y="1714"/>
            <a:chExt cx="11883" cy="7683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879" y="1714"/>
              <a:ext cx="5941" cy="257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820" y="1714"/>
              <a:ext cx="5942" cy="256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80" y="4279"/>
              <a:ext cx="5958" cy="257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820" y="4279"/>
              <a:ext cx="5917" cy="257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647" y="6851"/>
              <a:ext cx="5918" cy="2546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11"/>
            </p:custDataLst>
          </p:nvPr>
        </p:nvGraphicFramePr>
        <p:xfrm>
          <a:off x="7250430" y="127254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59675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30578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8484870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观看人次：16021位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观看人数：7911位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624445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4" name="图片 3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484568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－银屑病专场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474595" y="1098550"/>
            <a:ext cx="3453765" cy="4958080"/>
            <a:chOff x="2554" y="1903"/>
            <a:chExt cx="5520" cy="9326"/>
          </a:xfrm>
        </p:grpSpPr>
        <p:pic>
          <p:nvPicPr>
            <p:cNvPr id="5" name="图片 4" descr="1000x562_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2568" y="1903"/>
              <a:ext cx="5452" cy="306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 descr="1000x562_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554" y="5015"/>
              <a:ext cx="5466" cy="3112"/>
            </a:xfrm>
            <a:prstGeom prst="rect">
              <a:avLst/>
            </a:prstGeom>
          </p:spPr>
        </p:pic>
        <p:pic>
          <p:nvPicPr>
            <p:cNvPr id="11" name="图片 10" descr="1000x562_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2554" y="8127"/>
              <a:ext cx="5520" cy="3102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7"/>
            </p:custDataLst>
          </p:nvPr>
        </p:nvGraphicFramePr>
        <p:xfrm>
          <a:off x="6479540" y="109855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83606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45967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22870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观看人次：41576位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观看人数：24378位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862445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90E0-29BC-F044-B09B-7FCB3A81757E}" type="slidenum">
              <a:rPr kumimoji="1" lang="zh-CN" altLang="en-US" smtClean="0">
                <a:latin typeface="微软雅黑" panose="020B0503020204020204" charset="-122"/>
                <a:ea typeface="微软雅黑" panose="020B0503020204020204" charset="-122"/>
              </a:rPr>
            </a:fld>
            <a:endParaRPr kumimoji="1"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7030" y="190500"/>
            <a:ext cx="5728335" cy="951865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defTabSz="964565"/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sz="2800" b="1" dirty="0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Arial" panose="020B0604020202020204" pitchFamily="34" charset="0"/>
              </a:rPr>
              <a:t>－特应性皮炎专场</a:t>
            </a:r>
            <a:endParaRPr lang="zh-CN" altLang="en-US" sz="2800" b="1" dirty="0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  <a:p>
            <a:pPr defTabSz="964565"/>
            <a:endParaRPr lang="en-US" altLang="zh-CN" sz="28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89150" y="997585"/>
            <a:ext cx="3039745" cy="5214620"/>
            <a:chOff x="1918" y="1730"/>
            <a:chExt cx="5409" cy="9331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918" y="1730"/>
              <a:ext cx="5409" cy="3040"/>
            </a:xfrm>
            <a:prstGeom prst="rect">
              <a:avLst/>
            </a:prstGeom>
          </p:spPr>
        </p:pic>
        <p:pic>
          <p:nvPicPr>
            <p:cNvPr id="6" name="图片 5" descr="D:\项目\2022蒲公英项目\0930郝飞\郝飞jpg\1000x562.jpg1000x56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>
              <a:off x="1918" y="4770"/>
              <a:ext cx="5360" cy="3100"/>
            </a:xfrm>
            <a:prstGeom prst="rect">
              <a:avLst/>
            </a:prstGeom>
          </p:spPr>
        </p:pic>
        <p:pic>
          <p:nvPicPr>
            <p:cNvPr id="9" name="图片 8" descr="1000x56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918" y="7870"/>
              <a:ext cx="5343" cy="3191"/>
            </a:xfrm>
            <a:prstGeom prst="rect">
              <a:avLst/>
            </a:prstGeom>
          </p:spPr>
        </p:pic>
      </p:grpSp>
      <p:graphicFrame>
        <p:nvGraphicFramePr>
          <p:cNvPr id="13" name="表格 12"/>
          <p:cNvGraphicFramePr/>
          <p:nvPr>
            <p:custDataLst>
              <p:tags r:id="rId7"/>
            </p:custDataLst>
          </p:nvPr>
        </p:nvGraphicFramePr>
        <p:xfrm>
          <a:off x="6479540" y="1098550"/>
          <a:ext cx="4163695" cy="19970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3910"/>
                <a:gridCol w="2089785"/>
              </a:tblGrid>
              <a:tr h="615315">
                <a:tc gridSpan="2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pc="130" dirty="0" err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直播数据统计</a:t>
                      </a:r>
                      <a:endParaRPr lang="en-US" sz="1800" b="1" spc="130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6A3A1"/>
                    </a:solidFill>
                  </a:tcPr>
                </a:tc>
                <a:tc hMerge="1">
                  <a:tcPr/>
                </a:tc>
              </a:tr>
              <a:tr h="873760"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观看人次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(PV)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800" b="1" spc="130" dirty="0" err="1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观看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人数（</a:t>
                      </a:r>
                      <a:r>
                        <a:rPr lang="en-US" altLang="zh-CN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UV</a:t>
                      </a:r>
                      <a:r>
                        <a:rPr lang="zh-CN" altLang="en-US" sz="1800" b="1" spc="130" dirty="0">
                          <a:solidFill>
                            <a:srgbClr val="86A3A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）</a:t>
                      </a:r>
                      <a:endParaRPr lang="en-US" altLang="zh-CN" sz="1800" b="1" spc="130" dirty="0">
                        <a:solidFill>
                          <a:srgbClr val="86A3A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80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65371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600" spc="120" dirty="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30896</a:t>
                      </a:r>
                      <a:endParaRPr lang="en-US" sz="1600" spc="120" dirty="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6A3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7884795" y="3690620"/>
            <a:ext cx="264922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观看人次：29331位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b="1">
                <a:solidFill>
                  <a:srgbClr val="549A4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单场直播观看峰值</a:t>
            </a:r>
            <a:endParaRPr lang="zh-CN" altLang="en-US" b="1">
              <a:solidFill>
                <a:srgbClr val="549A4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观看人数：13752位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ClrTx/>
              <a:buSzTx/>
              <a:buFontTx/>
            </a:pPr>
            <a:endParaRPr lang="zh-CN" altLang="en-US" b="1">
              <a:solidFill>
                <a:srgbClr val="31A3F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24370" y="3855085"/>
            <a:ext cx="443865" cy="1801495"/>
            <a:chOff x="1447" y="2462"/>
            <a:chExt cx="860" cy="3272"/>
          </a:xfrm>
        </p:grpSpPr>
        <p:sp>
          <p:nvSpPr>
            <p:cNvPr id="86" name="Oval 86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666" y="5694"/>
              <a:ext cx="42" cy="4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 rot="0">
              <a:off x="1543" y="3762"/>
              <a:ext cx="728" cy="725"/>
              <a:chOff x="2662" y="8355"/>
              <a:chExt cx="864" cy="820"/>
            </a:xfrm>
          </p:grpSpPr>
          <p:sp>
            <p:nvSpPr>
              <p:cNvPr id="167" name="Freeform 167"/>
              <p:cNvSpPr/>
              <p:nvPr>
                <p:custDataLst>
                  <p:tags r:id="rId10"/>
                </p:custDataLst>
              </p:nvPr>
            </p:nvSpPr>
            <p:spPr bwMode="auto">
              <a:xfrm>
                <a:off x="2775" y="8813"/>
                <a:ext cx="372" cy="363"/>
              </a:xfrm>
              <a:custGeom>
                <a:avLst/>
                <a:gdLst>
                  <a:gd name="T0" fmla="*/ 48 w 83"/>
                  <a:gd name="T1" fmla="*/ 0 h 81"/>
                  <a:gd name="T2" fmla="*/ 0 w 83"/>
                  <a:gd name="T3" fmla="*/ 51 h 81"/>
                  <a:gd name="T4" fmla="*/ 0 w 83"/>
                  <a:gd name="T5" fmla="*/ 81 h 81"/>
                  <a:gd name="T6" fmla="*/ 83 w 83"/>
                  <a:gd name="T7" fmla="*/ 81 h 81"/>
                  <a:gd name="T8" fmla="*/ 49 w 83"/>
                  <a:gd name="T9" fmla="*/ 0 h 81"/>
                  <a:gd name="T10" fmla="*/ 48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48" y="0"/>
                    </a:moveTo>
                    <a:cubicBezTo>
                      <a:pt x="21" y="1"/>
                      <a:pt x="0" y="24"/>
                      <a:pt x="0" y="5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68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150" y="8813"/>
                <a:ext cx="377" cy="363"/>
              </a:xfrm>
              <a:custGeom>
                <a:avLst/>
                <a:gdLst>
                  <a:gd name="T0" fmla="*/ 35 w 84"/>
                  <a:gd name="T1" fmla="*/ 0 h 81"/>
                  <a:gd name="T2" fmla="*/ 34 w 84"/>
                  <a:gd name="T3" fmla="*/ 0 h 81"/>
                  <a:gd name="T4" fmla="*/ 0 w 84"/>
                  <a:gd name="T5" fmla="*/ 81 h 81"/>
                  <a:gd name="T6" fmla="*/ 84 w 84"/>
                  <a:gd name="T7" fmla="*/ 81 h 81"/>
                  <a:gd name="T8" fmla="*/ 84 w 84"/>
                  <a:gd name="T9" fmla="*/ 51 h 81"/>
                  <a:gd name="T10" fmla="*/ 35 w 84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4" h="81">
                    <a:moveTo>
                      <a:pt x="35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4" y="51"/>
                      <a:pt x="84" y="51"/>
                      <a:pt x="84" y="51"/>
                    </a:cubicBezTo>
                    <a:cubicBezTo>
                      <a:pt x="84" y="24"/>
                      <a:pt x="62" y="1"/>
                      <a:pt x="35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69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2662" y="8590"/>
                <a:ext cx="255" cy="148"/>
              </a:xfrm>
              <a:custGeom>
                <a:avLst/>
                <a:gdLst>
                  <a:gd name="T0" fmla="*/ 57 w 57"/>
                  <a:gd name="T1" fmla="*/ 22 h 33"/>
                  <a:gd name="T2" fmla="*/ 57 w 57"/>
                  <a:gd name="T3" fmla="*/ 21 h 33"/>
                  <a:gd name="T4" fmla="*/ 52 w 57"/>
                  <a:gd name="T5" fmla="*/ 1 h 33"/>
                  <a:gd name="T6" fmla="*/ 51 w 57"/>
                  <a:gd name="T7" fmla="*/ 0 h 33"/>
                  <a:gd name="T8" fmla="*/ 51 w 57"/>
                  <a:gd name="T9" fmla="*/ 0 h 33"/>
                  <a:gd name="T10" fmla="*/ 9 w 57"/>
                  <a:gd name="T11" fmla="*/ 10 h 33"/>
                  <a:gd name="T12" fmla="*/ 2 w 57"/>
                  <a:gd name="T13" fmla="*/ 15 h 33"/>
                  <a:gd name="T14" fmla="*/ 1 w 57"/>
                  <a:gd name="T15" fmla="*/ 24 h 33"/>
                  <a:gd name="T16" fmla="*/ 12 w 57"/>
                  <a:gd name="T17" fmla="*/ 33 h 33"/>
                  <a:gd name="T18" fmla="*/ 15 w 57"/>
                  <a:gd name="T19" fmla="*/ 32 h 33"/>
                  <a:gd name="T20" fmla="*/ 56 w 57"/>
                  <a:gd name="T21" fmla="*/ 23 h 33"/>
                  <a:gd name="T22" fmla="*/ 57 w 57"/>
                  <a:gd name="T23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7" h="33">
                    <a:moveTo>
                      <a:pt x="57" y="22"/>
                    </a:moveTo>
                    <a:cubicBezTo>
                      <a:pt x="57" y="22"/>
                      <a:pt x="57" y="22"/>
                      <a:pt x="57" y="21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1"/>
                      <a:pt x="52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1"/>
                      <a:pt x="4" y="13"/>
                      <a:pt x="2" y="15"/>
                    </a:cubicBezTo>
                    <a:cubicBezTo>
                      <a:pt x="1" y="18"/>
                      <a:pt x="0" y="21"/>
                      <a:pt x="1" y="24"/>
                    </a:cubicBezTo>
                    <a:cubicBezTo>
                      <a:pt x="2" y="29"/>
                      <a:pt x="7" y="33"/>
                      <a:pt x="12" y="33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2"/>
                      <a:pt x="56" y="22"/>
                      <a:pt x="57" y="2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70"/>
              <p:cNvSpPr>
                <a:spLocks noEditPoint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2910" y="8355"/>
                <a:ext cx="487" cy="450"/>
              </a:xfrm>
              <a:custGeom>
                <a:avLst/>
                <a:gdLst>
                  <a:gd name="T0" fmla="*/ 55 w 109"/>
                  <a:gd name="T1" fmla="*/ 100 h 100"/>
                  <a:gd name="T2" fmla="*/ 55 w 109"/>
                  <a:gd name="T3" fmla="*/ 100 h 100"/>
                  <a:gd name="T4" fmla="*/ 66 w 109"/>
                  <a:gd name="T5" fmla="*/ 98 h 100"/>
                  <a:gd name="T6" fmla="*/ 103 w 109"/>
                  <a:gd name="T7" fmla="*/ 38 h 100"/>
                  <a:gd name="T8" fmla="*/ 55 w 109"/>
                  <a:gd name="T9" fmla="*/ 0 h 100"/>
                  <a:gd name="T10" fmla="*/ 43 w 109"/>
                  <a:gd name="T11" fmla="*/ 1 h 100"/>
                  <a:gd name="T12" fmla="*/ 6 w 109"/>
                  <a:gd name="T13" fmla="*/ 61 h 100"/>
                  <a:gd name="T14" fmla="*/ 55 w 109"/>
                  <a:gd name="T15" fmla="*/ 100 h 100"/>
                  <a:gd name="T16" fmla="*/ 54 w 109"/>
                  <a:gd name="T17" fmla="*/ 21 h 100"/>
                  <a:gd name="T18" fmla="*/ 83 w 109"/>
                  <a:gd name="T19" fmla="*/ 50 h 100"/>
                  <a:gd name="T20" fmla="*/ 54 w 109"/>
                  <a:gd name="T21" fmla="*/ 80 h 100"/>
                  <a:gd name="T22" fmla="*/ 24 w 109"/>
                  <a:gd name="T23" fmla="*/ 50 h 100"/>
                  <a:gd name="T24" fmla="*/ 54 w 109"/>
                  <a:gd name="T25" fmla="*/ 2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9" h="100">
                    <a:moveTo>
                      <a:pt x="55" y="100"/>
                    </a:moveTo>
                    <a:cubicBezTo>
                      <a:pt x="55" y="100"/>
                      <a:pt x="55" y="100"/>
                      <a:pt x="55" y="100"/>
                    </a:cubicBezTo>
                    <a:cubicBezTo>
                      <a:pt x="58" y="100"/>
                      <a:pt x="62" y="99"/>
                      <a:pt x="66" y="98"/>
                    </a:cubicBezTo>
                    <a:cubicBezTo>
                      <a:pt x="93" y="92"/>
                      <a:pt x="109" y="65"/>
                      <a:pt x="103" y="38"/>
                    </a:cubicBezTo>
                    <a:cubicBezTo>
                      <a:pt x="98" y="16"/>
                      <a:pt x="78" y="0"/>
                      <a:pt x="55" y="0"/>
                    </a:cubicBezTo>
                    <a:cubicBezTo>
                      <a:pt x="51" y="0"/>
                      <a:pt x="47" y="0"/>
                      <a:pt x="43" y="1"/>
                    </a:cubicBezTo>
                    <a:cubicBezTo>
                      <a:pt x="16" y="8"/>
                      <a:pt x="0" y="35"/>
                      <a:pt x="6" y="61"/>
                    </a:cubicBezTo>
                    <a:cubicBezTo>
                      <a:pt x="12" y="84"/>
                      <a:pt x="32" y="100"/>
                      <a:pt x="55" y="100"/>
                    </a:cubicBezTo>
                    <a:close/>
                    <a:moveTo>
                      <a:pt x="54" y="21"/>
                    </a:moveTo>
                    <a:cubicBezTo>
                      <a:pt x="70" y="21"/>
                      <a:pt x="83" y="34"/>
                      <a:pt x="83" y="50"/>
                    </a:cubicBezTo>
                    <a:cubicBezTo>
                      <a:pt x="83" y="67"/>
                      <a:pt x="70" y="80"/>
                      <a:pt x="54" y="80"/>
                    </a:cubicBezTo>
                    <a:cubicBezTo>
                      <a:pt x="38" y="80"/>
                      <a:pt x="24" y="67"/>
                      <a:pt x="24" y="50"/>
                    </a:cubicBezTo>
                    <a:cubicBezTo>
                      <a:pt x="24" y="34"/>
                      <a:pt x="38" y="21"/>
                      <a:pt x="54" y="2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 rot="0">
              <a:off x="1447" y="2462"/>
              <a:ext cx="860" cy="730"/>
              <a:chOff x="4527" y="8400"/>
              <a:chExt cx="860" cy="730"/>
            </a:xfrm>
          </p:grpSpPr>
          <p:sp>
            <p:nvSpPr>
              <p:cNvPr id="160" name="Freeform 160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4527" y="8400"/>
                <a:ext cx="860" cy="730"/>
              </a:xfrm>
              <a:custGeom>
                <a:avLst/>
                <a:gdLst>
                  <a:gd name="T0" fmla="*/ 191 w 192"/>
                  <a:gd name="T1" fmla="*/ 0 h 163"/>
                  <a:gd name="T2" fmla="*/ 1 w 192"/>
                  <a:gd name="T3" fmla="*/ 0 h 163"/>
                  <a:gd name="T4" fmla="*/ 0 w 192"/>
                  <a:gd name="T5" fmla="*/ 1 h 163"/>
                  <a:gd name="T6" fmla="*/ 0 w 192"/>
                  <a:gd name="T7" fmla="*/ 123 h 163"/>
                  <a:gd name="T8" fmla="*/ 1 w 192"/>
                  <a:gd name="T9" fmla="*/ 124 h 163"/>
                  <a:gd name="T10" fmla="*/ 54 w 192"/>
                  <a:gd name="T11" fmla="*/ 124 h 163"/>
                  <a:gd name="T12" fmla="*/ 54 w 192"/>
                  <a:gd name="T13" fmla="*/ 134 h 163"/>
                  <a:gd name="T14" fmla="*/ 20 w 192"/>
                  <a:gd name="T15" fmla="*/ 134 h 163"/>
                  <a:gd name="T16" fmla="*/ 18 w 192"/>
                  <a:gd name="T17" fmla="*/ 135 h 163"/>
                  <a:gd name="T18" fmla="*/ 18 w 192"/>
                  <a:gd name="T19" fmla="*/ 162 h 163"/>
                  <a:gd name="T20" fmla="*/ 20 w 192"/>
                  <a:gd name="T21" fmla="*/ 163 h 163"/>
                  <a:gd name="T22" fmla="*/ 172 w 192"/>
                  <a:gd name="T23" fmla="*/ 163 h 163"/>
                  <a:gd name="T24" fmla="*/ 173 w 192"/>
                  <a:gd name="T25" fmla="*/ 162 h 163"/>
                  <a:gd name="T26" fmla="*/ 173 w 192"/>
                  <a:gd name="T27" fmla="*/ 135 h 163"/>
                  <a:gd name="T28" fmla="*/ 172 w 192"/>
                  <a:gd name="T29" fmla="*/ 134 h 163"/>
                  <a:gd name="T30" fmla="*/ 137 w 192"/>
                  <a:gd name="T31" fmla="*/ 134 h 163"/>
                  <a:gd name="T32" fmla="*/ 137 w 192"/>
                  <a:gd name="T33" fmla="*/ 124 h 163"/>
                  <a:gd name="T34" fmla="*/ 191 w 192"/>
                  <a:gd name="T35" fmla="*/ 124 h 163"/>
                  <a:gd name="T36" fmla="*/ 192 w 192"/>
                  <a:gd name="T37" fmla="*/ 123 h 163"/>
                  <a:gd name="T38" fmla="*/ 192 w 192"/>
                  <a:gd name="T39" fmla="*/ 1 h 163"/>
                  <a:gd name="T40" fmla="*/ 191 w 192"/>
                  <a:gd name="T41" fmla="*/ 0 h 163"/>
                  <a:gd name="T42" fmla="*/ 173 w 192"/>
                  <a:gd name="T43" fmla="*/ 105 h 163"/>
                  <a:gd name="T44" fmla="*/ 18 w 192"/>
                  <a:gd name="T45" fmla="*/ 105 h 163"/>
                  <a:gd name="T46" fmla="*/ 18 w 192"/>
                  <a:gd name="T47" fmla="*/ 18 h 163"/>
                  <a:gd name="T48" fmla="*/ 173 w 192"/>
                  <a:gd name="T49" fmla="*/ 18 h 163"/>
                  <a:gd name="T50" fmla="*/ 173 w 192"/>
                  <a:gd name="T51" fmla="*/ 10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63">
                    <a:moveTo>
                      <a:pt x="19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3"/>
                      <a:pt x="0" y="124"/>
                      <a:pt x="1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54" y="134"/>
                      <a:pt x="54" y="134"/>
                      <a:pt x="54" y="134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19" y="134"/>
                      <a:pt x="18" y="135"/>
                      <a:pt x="18" y="135"/>
                    </a:cubicBezTo>
                    <a:cubicBezTo>
                      <a:pt x="18" y="162"/>
                      <a:pt x="18" y="162"/>
                      <a:pt x="18" y="162"/>
                    </a:cubicBezTo>
                    <a:cubicBezTo>
                      <a:pt x="18" y="163"/>
                      <a:pt x="19" y="163"/>
                      <a:pt x="20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3" y="163"/>
                      <a:pt x="173" y="162"/>
                    </a:cubicBezTo>
                    <a:cubicBezTo>
                      <a:pt x="173" y="135"/>
                      <a:pt x="173" y="135"/>
                      <a:pt x="173" y="135"/>
                    </a:cubicBezTo>
                    <a:cubicBezTo>
                      <a:pt x="173" y="135"/>
                      <a:pt x="172" y="134"/>
                      <a:pt x="172" y="134"/>
                    </a:cubicBezTo>
                    <a:cubicBezTo>
                      <a:pt x="137" y="134"/>
                      <a:pt x="137" y="134"/>
                      <a:pt x="137" y="134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91" y="124"/>
                      <a:pt x="191" y="124"/>
                      <a:pt x="191" y="124"/>
                    </a:cubicBezTo>
                    <a:cubicBezTo>
                      <a:pt x="191" y="124"/>
                      <a:pt x="192" y="123"/>
                      <a:pt x="192" y="123"/>
                    </a:cubicBezTo>
                    <a:cubicBezTo>
                      <a:pt x="192" y="1"/>
                      <a:pt x="192" y="1"/>
                      <a:pt x="192" y="1"/>
                    </a:cubicBezTo>
                    <a:cubicBezTo>
                      <a:pt x="192" y="0"/>
                      <a:pt x="191" y="0"/>
                      <a:pt x="191" y="0"/>
                    </a:cubicBezTo>
                    <a:close/>
                    <a:moveTo>
                      <a:pt x="173" y="105"/>
                    </a:moveTo>
                    <a:cubicBezTo>
                      <a:pt x="18" y="105"/>
                      <a:pt x="18" y="105"/>
                      <a:pt x="18" y="105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3" y="18"/>
                      <a:pt x="173" y="18"/>
                      <a:pt x="173" y="18"/>
                    </a:cubicBezTo>
                    <a:lnTo>
                      <a:pt x="173" y="10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1" name="Freeform 161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4684" y="8728"/>
                <a:ext cx="35" cy="108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3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1" y="0"/>
                      <a:pt x="0" y="1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1" y="24"/>
                      <a:pt x="4" y="2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162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4777" y="8768"/>
                <a:ext cx="37" cy="68"/>
              </a:xfrm>
              <a:custGeom>
                <a:avLst/>
                <a:gdLst>
                  <a:gd name="T0" fmla="*/ 4 w 8"/>
                  <a:gd name="T1" fmla="*/ 15 h 15"/>
                  <a:gd name="T2" fmla="*/ 8 w 8"/>
                  <a:gd name="T3" fmla="*/ 11 h 15"/>
                  <a:gd name="T4" fmla="*/ 8 w 8"/>
                  <a:gd name="T5" fmla="*/ 4 h 15"/>
                  <a:gd name="T6" fmla="*/ 4 w 8"/>
                  <a:gd name="T7" fmla="*/ 0 h 15"/>
                  <a:gd name="T8" fmla="*/ 0 w 8"/>
                  <a:gd name="T9" fmla="*/ 4 h 15"/>
                  <a:gd name="T10" fmla="*/ 0 w 8"/>
                  <a:gd name="T11" fmla="*/ 11 h 15"/>
                  <a:gd name="T12" fmla="*/ 4 w 8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5">
                    <a:moveTo>
                      <a:pt x="4" y="15"/>
                    </a:moveTo>
                    <a:cubicBezTo>
                      <a:pt x="6" y="15"/>
                      <a:pt x="8" y="14"/>
                      <a:pt x="8" y="11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4"/>
                      <a:pt x="2" y="15"/>
                      <a:pt x="4" y="15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163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4877" y="8655"/>
                <a:ext cx="35" cy="180"/>
              </a:xfrm>
              <a:custGeom>
                <a:avLst/>
                <a:gdLst>
                  <a:gd name="T0" fmla="*/ 4 w 8"/>
                  <a:gd name="T1" fmla="*/ 40 h 40"/>
                  <a:gd name="T2" fmla="*/ 8 w 8"/>
                  <a:gd name="T3" fmla="*/ 36 h 40"/>
                  <a:gd name="T4" fmla="*/ 8 w 8"/>
                  <a:gd name="T5" fmla="*/ 4 h 40"/>
                  <a:gd name="T6" fmla="*/ 4 w 8"/>
                  <a:gd name="T7" fmla="*/ 0 h 40"/>
                  <a:gd name="T8" fmla="*/ 0 w 8"/>
                  <a:gd name="T9" fmla="*/ 4 h 40"/>
                  <a:gd name="T10" fmla="*/ 0 w 8"/>
                  <a:gd name="T11" fmla="*/ 36 h 40"/>
                  <a:gd name="T12" fmla="*/ 4 w 8"/>
                  <a:gd name="T1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40">
                    <a:moveTo>
                      <a:pt x="4" y="40"/>
                    </a:moveTo>
                    <a:cubicBezTo>
                      <a:pt x="6" y="40"/>
                      <a:pt x="8" y="39"/>
                      <a:pt x="8" y="3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9"/>
                      <a:pt x="1" y="40"/>
                      <a:pt x="4" y="4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164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4969" y="8568"/>
                <a:ext cx="37" cy="268"/>
              </a:xfrm>
              <a:custGeom>
                <a:avLst/>
                <a:gdLst>
                  <a:gd name="T0" fmla="*/ 4 w 8"/>
                  <a:gd name="T1" fmla="*/ 60 h 60"/>
                  <a:gd name="T2" fmla="*/ 8 w 8"/>
                  <a:gd name="T3" fmla="*/ 56 h 60"/>
                  <a:gd name="T4" fmla="*/ 8 w 8"/>
                  <a:gd name="T5" fmla="*/ 4 h 60"/>
                  <a:gd name="T6" fmla="*/ 4 w 8"/>
                  <a:gd name="T7" fmla="*/ 0 h 60"/>
                  <a:gd name="T8" fmla="*/ 0 w 8"/>
                  <a:gd name="T9" fmla="*/ 4 h 60"/>
                  <a:gd name="T10" fmla="*/ 0 w 8"/>
                  <a:gd name="T11" fmla="*/ 56 h 60"/>
                  <a:gd name="T12" fmla="*/ 4 w 8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60">
                    <a:moveTo>
                      <a:pt x="4" y="60"/>
                    </a:moveTo>
                    <a:cubicBezTo>
                      <a:pt x="6" y="60"/>
                      <a:pt x="8" y="59"/>
                      <a:pt x="8" y="56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9"/>
                      <a:pt x="2" y="60"/>
                      <a:pt x="4" y="6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65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5069" y="8698"/>
                <a:ext cx="35" cy="138"/>
              </a:xfrm>
              <a:custGeom>
                <a:avLst/>
                <a:gdLst>
                  <a:gd name="T0" fmla="*/ 4 w 8"/>
                  <a:gd name="T1" fmla="*/ 31 h 31"/>
                  <a:gd name="T2" fmla="*/ 8 w 8"/>
                  <a:gd name="T3" fmla="*/ 27 h 31"/>
                  <a:gd name="T4" fmla="*/ 8 w 8"/>
                  <a:gd name="T5" fmla="*/ 4 h 31"/>
                  <a:gd name="T6" fmla="*/ 4 w 8"/>
                  <a:gd name="T7" fmla="*/ 0 h 31"/>
                  <a:gd name="T8" fmla="*/ 0 w 8"/>
                  <a:gd name="T9" fmla="*/ 4 h 31"/>
                  <a:gd name="T10" fmla="*/ 0 w 8"/>
                  <a:gd name="T11" fmla="*/ 27 h 31"/>
                  <a:gd name="T12" fmla="*/ 4 w 8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1">
                    <a:moveTo>
                      <a:pt x="4" y="31"/>
                    </a:moveTo>
                    <a:cubicBezTo>
                      <a:pt x="6" y="31"/>
                      <a:pt x="8" y="30"/>
                      <a:pt x="8" y="2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1"/>
                      <a:pt x="6" y="0"/>
                      <a:pt x="4" y="0"/>
                    </a:cubicBezTo>
                    <a:cubicBezTo>
                      <a:pt x="2" y="0"/>
                      <a:pt x="0" y="1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1"/>
                      <a:pt x="4" y="31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66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5162" y="8513"/>
                <a:ext cx="37" cy="323"/>
              </a:xfrm>
              <a:custGeom>
                <a:avLst/>
                <a:gdLst>
                  <a:gd name="T0" fmla="*/ 4 w 8"/>
                  <a:gd name="T1" fmla="*/ 72 h 72"/>
                  <a:gd name="T2" fmla="*/ 8 w 8"/>
                  <a:gd name="T3" fmla="*/ 68 h 72"/>
                  <a:gd name="T4" fmla="*/ 8 w 8"/>
                  <a:gd name="T5" fmla="*/ 4 h 72"/>
                  <a:gd name="T6" fmla="*/ 4 w 8"/>
                  <a:gd name="T7" fmla="*/ 0 h 72"/>
                  <a:gd name="T8" fmla="*/ 0 w 8"/>
                  <a:gd name="T9" fmla="*/ 4 h 72"/>
                  <a:gd name="T10" fmla="*/ 0 w 8"/>
                  <a:gd name="T11" fmla="*/ 68 h 72"/>
                  <a:gd name="T12" fmla="*/ 4 w 8"/>
                  <a:gd name="T13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2">
                    <a:moveTo>
                      <a:pt x="4" y="72"/>
                    </a:moveTo>
                    <a:cubicBezTo>
                      <a:pt x="7" y="72"/>
                      <a:pt x="8" y="71"/>
                      <a:pt x="8" y="6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2" y="72"/>
                      <a:pt x="4" y="72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graphicFrame>
        <p:nvGraphicFramePr>
          <p:cNvPr id="16" name="表格 15"/>
          <p:cNvGraphicFramePr/>
          <p:nvPr>
            <p:custDataLst>
              <p:tags r:id="rId21"/>
            </p:custDataLst>
          </p:nvPr>
        </p:nvGraphicFramePr>
        <p:xfrm>
          <a:off x="5486400" y="3210560"/>
          <a:ext cx="1219200" cy="3556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</a:tblGrid>
              <a:tr h="17780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0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7800"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endParaRPr lang="en-US" altLang="en-US" sz="1100" b="0">
                        <a:solidFill>
                          <a:srgbClr val="000000"/>
                        </a:solidFill>
                        <a:latin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" name="图片 4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913130"/>
            <a:ext cx="2745105" cy="5516245"/>
          </a:xfrm>
          <a:prstGeom prst="round2Diag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  <a:buClrTx/>
              <a:buSzTx/>
              <a:buFontTx/>
            </a:pPr>
            <a:r>
              <a:rPr lang="en-US" sz="2800" b="1" dirty="0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 dirty="0">
              <a:solidFill>
                <a:srgbClr val="00A89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969" y="190620"/>
            <a:ext cx="322199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</a:t>
            </a:r>
            <a:r>
              <a:rPr lang="zh-CN" dirty="0">
                <a:solidFill>
                  <a:srgbClr val="549A42"/>
                </a:solidFill>
                <a:sym typeface="+mn-ea"/>
              </a:rPr>
              <a:t>直播平台</a:t>
            </a:r>
            <a:endParaRPr lang="zh-CN" dirty="0">
              <a:solidFill>
                <a:srgbClr val="549A42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4515" y="3065780"/>
            <a:ext cx="27374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妙手医生</a:t>
            </a:r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 banner</a:t>
            </a: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短信、微博、头条推送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百家号、视频号同步转播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300" y="913130"/>
            <a:ext cx="2417445" cy="3905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4890135"/>
            <a:ext cx="2449830" cy="153924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710" y="913130"/>
            <a:ext cx="3202305" cy="24688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140" y="3444240"/>
            <a:ext cx="3180080" cy="20789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1710" y="5648960"/>
            <a:ext cx="3179445" cy="8693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  <a:buClrTx/>
              <a:buSzTx/>
              <a:buFontTx/>
            </a:pPr>
            <a:r>
              <a:rPr lang="en-US" sz="2800" b="1" dirty="0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endParaRPr lang="zh-CN" altLang="en-US" sz="2800" b="1" dirty="0">
              <a:solidFill>
                <a:srgbClr val="00A89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6969" y="190620"/>
            <a:ext cx="322199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项目开展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－患群宣推</a:t>
            </a:r>
            <a:endParaRPr lang="zh-CN" dirty="0">
              <a:solidFill>
                <a:srgbClr val="549A42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454515" y="2466975"/>
            <a:ext cx="2737485" cy="1614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刊出微号</a:t>
            </a:r>
            <a:endParaRPr lang="zh-CN" altLang="en-US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银屑病病友互助网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</a:t>
            </a: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家园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牛吧新媒</a:t>
            </a:r>
            <a:endParaRPr lang="zh-CN" altLang="en-US" sz="1600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823595" y="963930"/>
            <a:ext cx="2308860" cy="51206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661410" y="963930"/>
            <a:ext cx="2348230" cy="51206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631305" y="963930"/>
            <a:ext cx="2516505" cy="5145405"/>
          </a:xfrm>
          <a:prstGeom prst="rect">
            <a:avLst/>
          </a:prstGeom>
        </p:spPr>
      </p:pic>
      <p:pic>
        <p:nvPicPr>
          <p:cNvPr id="2" name="图片 1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FA590E0-29BC-F044-B09B-7FCB3A81757E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18" name="矩形 17"/>
          <p:cNvSpPr/>
          <p:nvPr>
            <p:custDataLst>
              <p:tags r:id="rId1"/>
            </p:custDataLst>
          </p:nvPr>
        </p:nvSpPr>
        <p:spPr>
          <a:xfrm>
            <a:off x="336" y="220450"/>
            <a:ext cx="213349" cy="556229"/>
          </a:xfrm>
          <a:prstGeom prst="rect">
            <a:avLst/>
          </a:prstGeom>
          <a:solidFill>
            <a:srgbClr val="549A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 defTabSz="964565"/>
            <a:endParaRPr lang="zh-CN" altLang="en-US" sz="1870">
              <a:solidFill>
                <a:srgbClr val="E7E6E6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366969" y="190620"/>
            <a:ext cx="3379470" cy="499110"/>
          </a:xfrm>
          <a:prstGeom prst="rect">
            <a:avLst/>
          </a:prstGeom>
          <a:noFill/>
        </p:spPr>
        <p:txBody>
          <a:bodyPr wrap="none" lIns="91433" tIns="45716" rIns="91433" bIns="45716" rtlCol="0">
            <a:spAutoFit/>
          </a:bodyPr>
          <a:lstStyle>
            <a:defPPr>
              <a:defRPr lang="zh-CN"/>
            </a:defPPr>
            <a:lvl1pPr defTabSz="964565">
              <a:defRPr sz="2655" b="1">
                <a:solidFill>
                  <a:srgbClr val="00A89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549A42"/>
                </a:solidFill>
                <a:cs typeface="+mn-ea"/>
                <a:sym typeface="Arial" panose="020B0604020202020204" pitchFamily="34" charset="0"/>
              </a:rPr>
              <a:t>项目计划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－</a:t>
            </a:r>
            <a:r>
              <a:rPr lang="en-US" altLang="zh-CN" dirty="0">
                <a:solidFill>
                  <a:srgbClr val="549A42"/>
                </a:solidFill>
                <a:sym typeface="Arial" panose="020B0604020202020204" pitchFamily="34" charset="0"/>
              </a:rPr>
              <a:t>2023</a:t>
            </a:r>
            <a:r>
              <a:rPr lang="zh-CN" altLang="en-US" dirty="0">
                <a:solidFill>
                  <a:srgbClr val="549A42"/>
                </a:solidFill>
                <a:sym typeface="Arial" panose="020B0604020202020204" pitchFamily="34" charset="0"/>
              </a:rPr>
              <a:t>年度</a:t>
            </a:r>
            <a:endParaRPr lang="zh-CN" altLang="en-US" dirty="0">
              <a:solidFill>
                <a:srgbClr val="549A42"/>
              </a:solidFill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77745" y="1405890"/>
            <a:ext cx="7819390" cy="1091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2600"/>
              </a:lnSpc>
            </a:pPr>
            <a:r>
              <a:rPr lang="zh-CN" altLang="en-US" b="1">
                <a:solidFill>
                  <a:schemeClr val="tx1"/>
                </a:solidFill>
              </a:rPr>
              <a:t>2023年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蒲公英科普行动计划惠及更多</a:t>
            </a:r>
            <a:r>
              <a:rPr lang="zh-CN" altLang="en-US" b="1">
                <a:solidFill>
                  <a:schemeClr val="tx1"/>
                </a:solidFill>
              </a:rPr>
              <a:t>患者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及</a:t>
            </a:r>
            <a:r>
              <a:rPr lang="zh-CN" altLang="en-US" b="1">
                <a:solidFill>
                  <a:schemeClr val="tx1"/>
                </a:solidFill>
              </a:rPr>
              <a:t>基层医生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，坚持科学性与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公益性，将不仅局限于线上直播科普、在</a:t>
            </a:r>
            <a:r>
              <a:rPr lang="zh-CN" altLang="en-US" b="1">
                <a:solidFill>
                  <a:schemeClr val="tx1"/>
                </a:solidFill>
              </a:rPr>
              <a:t>医院、药房、社区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等多场景可进行</a:t>
            </a:r>
            <a:r>
              <a:rPr lang="zh-CN" altLang="en-US" b="1">
                <a:solidFill>
                  <a:schemeClr val="tx1"/>
                </a:solidFill>
              </a:rPr>
              <a:t>线下科普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，务实扎根到点，确保更多患者迈入</a:t>
            </a:r>
            <a:r>
              <a:rPr lang="zh-CN" altLang="en-US" b="1">
                <a:solidFill>
                  <a:schemeClr val="tx1"/>
                </a:solidFill>
              </a:rPr>
              <a:t>规范化诊疗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阶段，获得新生希望。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44650" y="2969260"/>
            <a:ext cx="2798445" cy="20802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823460" y="2969260"/>
            <a:ext cx="2747010" cy="20504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55915" y="2969260"/>
            <a:ext cx="2927985" cy="2013585"/>
          </a:xfrm>
          <a:prstGeom prst="rect">
            <a:avLst/>
          </a:prstGeom>
        </p:spPr>
      </p:pic>
      <p:pic>
        <p:nvPicPr>
          <p:cNvPr id="2" name="图片 1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/private/var/folders/tf/d1b0hbb948l8kx3606r51ts40000gp/T/com.kingsoft.wpsoffice.mac/photoedit2/20230202110740/temp.pngtem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99215" y="167005"/>
            <a:ext cx="556895" cy="5568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32605" y="2765425"/>
            <a:ext cx="352679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6000">
                <a:solidFill>
                  <a:srgbClr val="2D9128"/>
                </a:solidFill>
                <a:latin typeface="微软雅黑" panose="020B0503020204020204" charset="-122"/>
                <a:ea typeface="微软雅黑" panose="020B0503020204020204" charset="-122"/>
              </a:rPr>
              <a:t>THANKS!</a:t>
            </a:r>
            <a:endParaRPr lang="en-US" altLang="zh-CN" sz="6000">
              <a:solidFill>
                <a:srgbClr val="2D912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UNIT_TABLE_BEAUTIFY" val="smartTable{8cdbdfe0-bd2a-486a-bcd1-5dafe63bcfe8}"/>
  <p:tag name="TABLE_ENDDRAG_ORIGIN_RECT" val="849*363"/>
  <p:tag name="TABLE_ENDDRAG_RECT" val="56*93*849*363"/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UNIT_TABLE_BEAUTIFY" val="smartTable{b846bef4-c21e-477c-b729-9cf8339d4029}"/>
  <p:tag name="TABLE_RECT" val="469.117*332.167*354.55*165.8"/>
  <p:tag name="TABLE_EMPHASIZE_COLOR" val="8823713"/>
  <p:tag name="TABLE_ONEKEY_SKIN_IDX" val="0"/>
  <p:tag name="TABLE_SKINIDX" val="0"/>
  <p:tag name="TABLE_COLORIDX" val="21"/>
  <p:tag name="TABLE_COLOR_RGB" val="0x000000*0xFFFFFF*0x212121*0xFFFFFF*0x86A3A1*0x7FA694*0xA8CEB0*0xCCE6CD*0xC8E1DD*0xE5F1EF"/>
  <p:tag name="TABLE_ENDDRAG_ORIGIN_RECT" val="290*110"/>
  <p:tag name="TABLE_ENDDRAG_RECT" val="613*129*290*110"/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2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3.xml><?xml version="1.0" encoding="utf-8"?>
<p:tagLst xmlns:p="http://schemas.openxmlformats.org/presentationml/2006/main">
  <p:tag name="KSO_WM_UNIT_PLACING_PICTURE_USER_VIEWPORT" val="{&quot;height&quot;:5620,&quot;width&quot;:10000}"/>
  <p:tag name="KSO_WM_BEAUTIFY_FLAG" val=""/>
</p:tagLst>
</file>

<file path=ppt/tags/tag134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UNIT_PLACING_PICTURE_USER_VIEWPORT" val="{&quot;height&quot;:5385,&quot;width&quot;:9583.11968503937}"/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UNIT_TABLE_BEAUTIFY" val="smartTable{829a2c28-964a-48f7-8c4c-37b479fe8930}"/>
  <p:tag name="TABLE_ENDDRAG_ORIGIN_RECT" val="327*151"/>
  <p:tag name="TABLE_ENDDRAG_RECT" val="621*321*327*151"/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UNIT_PLACING_PICTURE_USER_VIEWPORT" val="{&quot;height&quot;:47.500787401574804,&quot;width&quot;:49.99370078740157}"/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UNIT_TABLE_BEAUTIFY" val="smartTable{1256d9d9-254a-44cb-a483-59b5a8c3366d}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UNIT_PLACING_PICTURE_USER_VIEWPORT" val="{&quot;height&quot;:7680,&quot;width&quot;:3756}"/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  <p:tag name="KSO_WM_UNIT_PLACING_PICTURE_USER_VIEWPORT" val="{&quot;height&quot;:5448,&quot;width&quot;:7092}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COMMONDATA" val="eyJoZGlkIjoiOWJhODAzNjNjMGNiYzdjZDE2OWRiN2VkMzNjMTY3ZjAifQ=="/>
  <p:tag name="KSO_WPP_MARK_KEY" val="a45d116f-f05d-464b-ba3d-8cffe6a749b5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E35DC30203034F8296E8F8FAE156FF" ma:contentTypeVersion="16" ma:contentTypeDescription="Skapa ett nytt dokument." ma:contentTypeScope="" ma:versionID="b2f6cd414f7b59fd26df2532b6b60b84">
  <xsd:schema xmlns:xsd="http://www.w3.org/2001/XMLSchema" xmlns:xs="http://www.w3.org/2001/XMLSchema" xmlns:p="http://schemas.microsoft.com/office/2006/metadata/properties" xmlns:ns2="107758df-31ce-4744-99f5-106403fdb18d" xmlns:ns3="5c28b821-7dd2-47f0-b50e-4a064eb5359f" targetNamespace="http://schemas.microsoft.com/office/2006/metadata/properties" ma:root="true" ma:fieldsID="a0211c7e58acba58676bfebdb9ac1cb2" ns2:_="" ns3:_="">
    <xsd:import namespace="107758df-31ce-4744-99f5-106403fdb18d"/>
    <xsd:import namespace="5c28b821-7dd2-47f0-b50e-4a064eb5359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758df-31ce-4744-99f5-106403fdb1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af575e6-39a6-453d-bf74-ed62f4c11614}" ma:internalName="TaxCatchAll" ma:showField="CatchAllData" ma:web="107758df-31ce-4744-99f5-106403fdb1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8b821-7dd2-47f0-b50e-4a064eb53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fae62e49-5c10-4d16-98ec-86a66b308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8FD531-F5A6-4168-8882-17F8BE6DD2C5}"/>
</file>

<file path=customXml/itemProps2.xml><?xml version="1.0" encoding="utf-8"?>
<ds:datastoreItem xmlns:ds="http://schemas.openxmlformats.org/officeDocument/2006/customXml" ds:itemID="{2954992B-E450-4DCD-900B-D6AAD1DAA6F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1745</Words>
  <Application>WPS 演示</Application>
  <PresentationFormat>宽屏</PresentationFormat>
  <Paragraphs>380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宋体</vt:lpstr>
      <vt:lpstr>Wingdings</vt:lpstr>
      <vt:lpstr>Wingdings</vt:lpstr>
      <vt:lpstr>思源黑体 CN Normal</vt:lpstr>
      <vt:lpstr>黑体</vt:lpstr>
      <vt:lpstr>微软雅黑</vt:lpstr>
      <vt:lpstr>PMingLiU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383356067@qq.com</dc:creator>
  <cp:lastModifiedBy>天涯倦客</cp:lastModifiedBy>
  <cp:revision>1044</cp:revision>
  <cp:lastPrinted>2023-02-02T03:10:00Z</cp:lastPrinted>
  <dcterms:created xsi:type="dcterms:W3CDTF">2023-02-02T03:10:00Z</dcterms:created>
  <dcterms:modified xsi:type="dcterms:W3CDTF">2023-02-02T03:13:56Z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2AE60E0F32FE596AA329DB63A9DD323F</vt:lpwstr>
  </property>
</Properties>
</file>