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.xml" ContentType="application/vnd.openxmlformats-officedocument.presentationml.slideLayou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8.xml" ContentType="application/vnd.openxmlformats-officedocument.presentationml.slideLayou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9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s/slide3.xml" ContentType="application/vnd.openxmlformats-officedocument.presentationml.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s/slide4.xml" ContentType="application/vnd.openxmlformats-officedocument.presentationml.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s/slide5.xml" ContentType="application/vnd.openxmlformats-officedocument.presentationml.slide+xml"/>
  <Override PartName="/ppt/tags/tag9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s/slide6.xml" ContentType="application/vnd.openxmlformats-officedocument.presentationml.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s/slide7.xml" ContentType="application/vnd.openxmlformats-officedocument.presentationml.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s/slide8.xml" ContentType="application/vnd.openxmlformats-officedocument.presentationml.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s/slide9.xml" ContentType="application/vnd.openxmlformats-officedocument.presentationml.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s/slide12.xml" ContentType="application/vnd.openxmlformats-officedocument.presentationml.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7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36" r:id="rId3"/>
    <p:sldId id="1287" r:id="rId5"/>
    <p:sldId id="1288" r:id="rId6"/>
    <p:sldId id="1297" r:id="rId7"/>
    <p:sldId id="1214" r:id="rId8"/>
    <p:sldId id="1279" r:id="rId9"/>
    <p:sldId id="1224" r:id="rId10"/>
    <p:sldId id="1281" r:id="rId11"/>
    <p:sldId id="1280" r:id="rId12"/>
    <p:sldId id="1247" r:id="rId13"/>
    <p:sldId id="1289" r:id="rId14"/>
    <p:sldId id="1298" r:id="rId15"/>
    <p:sldId id="127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A048315-0C0A-417E-B82A-50C456123EAC}">
          <p14:sldIdLst>
            <p14:sldId id="336"/>
            <p14:sldId id="1287"/>
            <p14:sldId id="1288"/>
            <p14:sldId id="1297"/>
            <p14:sldId id="1214"/>
            <p14:sldId id="1279"/>
            <p14:sldId id="1224"/>
            <p14:sldId id="1281"/>
            <p14:sldId id="1280"/>
            <p14:sldId id="1247"/>
            <p14:sldId id="1289"/>
            <p14:sldId id="1298"/>
            <p14:sldId id="1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85" userDrawn="1">
          <p15:clr>
            <a:srgbClr val="A4A3A4"/>
          </p15:clr>
        </p15:guide>
        <p15:guide id="2" pos="64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. leo" initials=".l" lastIdx="2" clrIdx="6"/>
  <p:cmAuthor id="0" name="mark" initials="m" lastIdx="11" clrIdx="0"/>
  <p:cmAuthor id="1" name="Administrator" initials="A" lastIdx="31" clrIdx="0"/>
  <p:cmAuthor id="8" name="Michelle" initials="M" lastIdx="1" clrIdx="7"/>
  <p:cmAuthor id="2" name="jaychew" initials="" lastIdx="0" clrIdx="1"/>
  <p:cmAuthor id="9" name="miao shou" initials="ms" lastIdx="3" clrIdx="8"/>
  <p:cmAuthor id="3" name="Jiang, Jannie" initials="JJ" lastIdx="82" clrIdx="2"/>
  <p:cmAuthor id="4" name="Xu, Jia Wen" initials="XJW" lastIdx="39" clrIdx="3"/>
  <p:cmAuthor id="5" name="user" initials="u" lastIdx="1" clrIdx="4"/>
  <p:cmAuthor id="6" name="Qianyun Shi" initials="Q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128"/>
    <a:srgbClr val="FFFFFF"/>
    <a:srgbClr val="549A42"/>
    <a:srgbClr val="5BA141"/>
    <a:srgbClr val="64AA40"/>
    <a:srgbClr val="86A3A1"/>
    <a:srgbClr val="00A896"/>
    <a:srgbClr val="31A3FA"/>
    <a:srgbClr val="0493FF"/>
    <a:srgbClr val="F3A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6366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592" y="192"/>
      </p:cViewPr>
      <p:guideLst>
        <p:guide orient="horz" pos="2285"/>
        <p:guide pos="6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presProps" Target="pres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9" Type="http://schemas.openxmlformats.org/officeDocument/2006/relationships/viewProps" Target="view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22" Type="http://schemas.openxmlformats.org/officeDocument/2006/relationships/tags" Target="tags/tag174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5"/>
          <c:y val="0.0498245614035088"/>
          <c:w val="0.852416666666667"/>
          <c:h val="0.72276023391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[工作簿1]Sheet2!$B$2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[工作簿1]Sheet2!$A$3:$A$13</c:f>
              <c:strCache>
                <c:ptCount val="11"/>
                <c:pt idx="0">
                  <c:v>1st-综合场王刚</c:v>
                </c:pt>
                <c:pt idx="1">
                  <c:v>2nd-PsO 张学军</c:v>
                </c:pt>
                <c:pt idx="2">
                  <c:v>3rd-AD 张建中</c:v>
                </c:pt>
                <c:pt idx="3">
                  <c:v>4th-AD 王晓阳</c:v>
                </c:pt>
                <c:pt idx="4">
                  <c:v>5th-PsO 关欣</c:v>
                </c:pt>
                <c:pt idx="5">
                  <c:v>6th-PsO 4名讲者</c:v>
                </c:pt>
                <c:pt idx="6">
                  <c:v>7th-AD 丁杨峰</c:v>
                </c:pt>
                <c:pt idx="7">
                  <c:v>8th-PsO 崔勇</c:v>
                </c:pt>
                <c:pt idx="8">
                  <c:v>9th-AD 郝飞</c:v>
                </c:pt>
                <c:pt idx="9">
                  <c:v>10th-AD-梁云生</c:v>
                </c:pt>
                <c:pt idx="10">
                  <c:v>11th-PsO 4名讲者</c:v>
                </c:pt>
              </c:strCache>
            </c:strRef>
          </c:cat>
          <c:val>
            <c:numRef>
              <c:f>[工作簿1]Sheet2!$B$3:$B$13</c:f>
              <c:numCache>
                <c:formatCode>General</c:formatCode>
                <c:ptCount val="11"/>
                <c:pt idx="0">
                  <c:v>5424</c:v>
                </c:pt>
                <c:pt idx="1">
                  <c:v>8958</c:v>
                </c:pt>
                <c:pt idx="2">
                  <c:v>16021</c:v>
                </c:pt>
                <c:pt idx="3">
                  <c:v>13380</c:v>
                </c:pt>
                <c:pt idx="4">
                  <c:v>15892</c:v>
                </c:pt>
                <c:pt idx="5">
                  <c:v>22424</c:v>
                </c:pt>
                <c:pt idx="6">
                  <c:v>17016</c:v>
                </c:pt>
                <c:pt idx="7">
                  <c:v>19606</c:v>
                </c:pt>
                <c:pt idx="8">
                  <c:v>19024</c:v>
                </c:pt>
                <c:pt idx="9">
                  <c:v>29331</c:v>
                </c:pt>
                <c:pt idx="10">
                  <c:v>41576</c:v>
                </c:pt>
              </c:numCache>
            </c:numRef>
          </c:val>
        </c:ser>
        <c:ser>
          <c:idx val="1"/>
          <c:order val="1"/>
          <c:tx>
            <c:strRef>
              <c:f>[工作簿1]Sheet2!$C$2</c:f>
              <c:strCache>
                <c:ptCount val="1"/>
                <c:pt idx="0">
                  <c:v>uv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[工作簿1]Sheet2!$A$3:$A$13</c:f>
              <c:strCache>
                <c:ptCount val="11"/>
                <c:pt idx="0">
                  <c:v>1st-综合场王刚</c:v>
                </c:pt>
                <c:pt idx="1">
                  <c:v>2nd-PsO 张学军</c:v>
                </c:pt>
                <c:pt idx="2">
                  <c:v>3rd-AD 张建中</c:v>
                </c:pt>
                <c:pt idx="3">
                  <c:v>4th-AD 王晓阳</c:v>
                </c:pt>
                <c:pt idx="4">
                  <c:v>5th-PsO 关欣</c:v>
                </c:pt>
                <c:pt idx="5">
                  <c:v>6th-PsO 4名讲者</c:v>
                </c:pt>
                <c:pt idx="6">
                  <c:v>7th-AD 丁杨峰</c:v>
                </c:pt>
                <c:pt idx="7">
                  <c:v>8th-PsO 崔勇</c:v>
                </c:pt>
                <c:pt idx="8">
                  <c:v>9th-AD 郝飞</c:v>
                </c:pt>
                <c:pt idx="9">
                  <c:v>10th-AD-梁云生</c:v>
                </c:pt>
                <c:pt idx="10">
                  <c:v>11th-PsO 4名讲者</c:v>
                </c:pt>
              </c:strCache>
            </c:strRef>
          </c:cat>
          <c:val>
            <c:numRef>
              <c:f>[工作簿1]Sheet2!$C$3:$C$13</c:f>
              <c:numCache>
                <c:formatCode>General</c:formatCode>
                <c:ptCount val="11"/>
                <c:pt idx="0">
                  <c:v>2981</c:v>
                </c:pt>
                <c:pt idx="1">
                  <c:v>7258</c:v>
                </c:pt>
                <c:pt idx="2">
                  <c:v>6018</c:v>
                </c:pt>
                <c:pt idx="3">
                  <c:v>6410</c:v>
                </c:pt>
                <c:pt idx="4">
                  <c:v>7911</c:v>
                </c:pt>
                <c:pt idx="5">
                  <c:v>12486</c:v>
                </c:pt>
                <c:pt idx="6">
                  <c:v>8103</c:v>
                </c:pt>
                <c:pt idx="7">
                  <c:v>9103</c:v>
                </c:pt>
                <c:pt idx="8">
                  <c:v>9041</c:v>
                </c:pt>
                <c:pt idx="9">
                  <c:v>13752</c:v>
                </c:pt>
                <c:pt idx="10">
                  <c:v>24378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521224"/>
        <c:axId val="705907039"/>
      </c:barChart>
      <c:catAx>
        <c:axId val="226521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5907039"/>
        <c:crosses val="autoZero"/>
        <c:auto val="1"/>
        <c:lblAlgn val="ctr"/>
        <c:lblOffset val="100"/>
        <c:noMultiLvlLbl val="0"/>
      </c:catAx>
      <c:valAx>
        <c:axId val="70590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52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1404F-2FB6-45F1-8438-6EE3F4723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5C41-3FAD-46C1-8A10-1158320667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0378-6875-5C4F-A67D-DFAC10BC58D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FFA8DF1-6C16-451F-AAB7-AAF1F4D3470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 dirty="0"/>
          </a:p>
        </p:txBody>
      </p:sp>
    </p:spTree>
  </p:cSld>
  <p:clrMapOvr>
    <a:masterClrMapping/>
  </p:clrMapOvr>
  <p:transition spd="slow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5F39-802E-446D-B804-27590FDA8D8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6" name="图形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5" y="6078263"/>
            <a:ext cx="11547229" cy="55617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471992" y="6210156"/>
            <a:ext cx="23064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www.miaoshou.com</a:t>
            </a:r>
            <a:endParaRPr lang="zh-CN" altLang="en-US" sz="13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44" y="-282577"/>
            <a:ext cx="1615875" cy="1615875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36" y="196387"/>
            <a:ext cx="213349" cy="556229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灯片编号占位符 14"/>
          <p:cNvSpPr txBox="1"/>
          <p:nvPr userDrawn="1"/>
        </p:nvSpPr>
        <p:spPr>
          <a:xfrm>
            <a:off x="97155" y="290195"/>
            <a:ext cx="527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2800" b="1" dirty="0">
              <a:solidFill>
                <a:srgbClr val="00A8A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353634" y="693433"/>
            <a:ext cx="1009650" cy="264795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en-US" altLang="zh-CN" sz="1140" dirty="0">
                <a:solidFill>
                  <a:srgbClr val="00A89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MIAO SHOU</a:t>
            </a:r>
            <a:endParaRPr lang="en-US" altLang="zh-CN" sz="1140" dirty="0">
              <a:solidFill>
                <a:srgbClr val="00A896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0F185D9-0251-44E2-82C5-B67B01A95F7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5BFDB48-7BCF-4050-8803-9BB33DC6B58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33FA48-3E12-47D9-ABF5-9910976828D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FFF912E-88B6-46AD-A264-370D5218842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E9073F-CACD-4944-A90E-5676EB89A70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形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385" y="6078263"/>
            <a:ext cx="11547229" cy="556174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471992" y="6210156"/>
            <a:ext cx="23064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www.miaoshou.com</a:t>
            </a:r>
            <a:endParaRPr lang="zh-CN" altLang="en-US" sz="13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98F2AC4-4709-4DBD-867F-B459BEA087B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687C6D-D78A-4EC6-BD22-C2A9263CA5F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62.xml"/><Relationship Id="rId32" Type="http://schemas.openxmlformats.org/officeDocument/2006/relationships/image" Target="../media/image6.jpeg"/><Relationship Id="rId31" Type="http://schemas.openxmlformats.org/officeDocument/2006/relationships/image" Target="../media/image5.png"/><Relationship Id="rId30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61.xml"/><Relationship Id="rId28" Type="http://schemas.openxmlformats.org/officeDocument/2006/relationships/tags" Target="../tags/tag60.xml"/><Relationship Id="rId27" Type="http://schemas.openxmlformats.org/officeDocument/2006/relationships/tags" Target="../tags/tag59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image" Target="../media/image1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中国初级卫生保健基金会logo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EFD">
                  <a:alpha val="100000"/>
                </a:srgbClr>
              </a:clrFrom>
              <a:clrTo>
                <a:srgbClr val="FFFE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585" y="147955"/>
            <a:ext cx="686435" cy="686435"/>
          </a:xfrm>
          <a:prstGeom prst="rect">
            <a:avLst/>
          </a:prstGeom>
        </p:spPr>
      </p:pic>
      <p:pic>
        <p:nvPicPr>
          <p:cNvPr id="8" name="图片 7" descr="1cfd1832ca2da6137c531b75b6f650b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3945" y="207645"/>
            <a:ext cx="506730" cy="517525"/>
          </a:xfrm>
          <a:prstGeom prst="rect">
            <a:avLst/>
          </a:prstGeom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3375" y="154940"/>
            <a:ext cx="1064260" cy="654685"/>
          </a:xfrm>
          <a:prstGeom prst="rect">
            <a:avLst/>
          </a:prstGeom>
        </p:spPr>
      </p:pic>
    </p:spTree>
    <p:custDataLst>
      <p:tags r:id="rId3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/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6" Type="http://schemas.openxmlformats.org/officeDocument/2006/relationships/image" Target="../media/image27.png"/><Relationship Id="rId5" Type="http://schemas.openxmlformats.org/officeDocument/2006/relationships/tags" Target="../tags/tag168.xml"/><Relationship Id="rId4" Type="http://schemas.openxmlformats.org/officeDocument/2006/relationships/image" Target="../media/image26.png"/><Relationship Id="rId3" Type="http://schemas.openxmlformats.org/officeDocument/2006/relationships/tags" Target="../tags/tag167.xml"/><Relationship Id="rId2" Type="http://schemas.openxmlformats.org/officeDocument/2006/relationships/image" Target="../media/image25.png"/><Relationship Id="rId1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0.png"/><Relationship Id="rId7" Type="http://schemas.openxmlformats.org/officeDocument/2006/relationships/tags" Target="../tags/tag173.xml"/><Relationship Id="rId6" Type="http://schemas.openxmlformats.org/officeDocument/2006/relationships/image" Target="../media/image29.png"/><Relationship Id="rId5" Type="http://schemas.openxmlformats.org/officeDocument/2006/relationships/tags" Target="../tags/tag172.xml"/><Relationship Id="rId4" Type="http://schemas.openxmlformats.org/officeDocument/2006/relationships/image" Target="../media/image28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7.png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8" Type="http://schemas.openxmlformats.org/officeDocument/2006/relationships/slideLayout" Target="../slideLayouts/slideLayout14.xml"/><Relationship Id="rId17" Type="http://schemas.openxmlformats.org/officeDocument/2006/relationships/image" Target="../media/image7.png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../media/image11.png"/><Relationship Id="rId7" Type="http://schemas.openxmlformats.org/officeDocument/2006/relationships/tags" Target="../tags/tag115.xml"/><Relationship Id="rId6" Type="http://schemas.openxmlformats.org/officeDocument/2006/relationships/image" Target="../media/image10.png"/><Relationship Id="rId5" Type="http://schemas.openxmlformats.org/officeDocument/2006/relationships/tags" Target="../tags/tag114.xml"/><Relationship Id="rId4" Type="http://schemas.openxmlformats.org/officeDocument/2006/relationships/image" Target="../media/image9.png"/><Relationship Id="rId3" Type="http://schemas.openxmlformats.org/officeDocument/2006/relationships/tags" Target="../tags/tag113.xml"/><Relationship Id="rId26" Type="http://schemas.openxmlformats.org/officeDocument/2006/relationships/slideLayout" Target="../slideLayouts/slideLayout20.xml"/><Relationship Id="rId25" Type="http://schemas.openxmlformats.org/officeDocument/2006/relationships/image" Target="../media/image7.png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image" Target="../media/image8.png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image" Target="../media/image12.png"/><Relationship Id="rId1" Type="http://schemas.openxmlformats.org/officeDocument/2006/relationships/tags" Target="../tags/tag1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image" Target="../media/image15.jpeg"/><Relationship Id="rId5" Type="http://schemas.openxmlformats.org/officeDocument/2006/relationships/tags" Target="../tags/tag133.xml"/><Relationship Id="rId4" Type="http://schemas.openxmlformats.org/officeDocument/2006/relationships/image" Target="../media/image14.jpeg"/><Relationship Id="rId3" Type="http://schemas.openxmlformats.org/officeDocument/2006/relationships/tags" Target="../tags/tag132.xml"/><Relationship Id="rId22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20" Type="http://schemas.openxmlformats.org/officeDocument/2006/relationships/tags" Target="../tags/tag147.xml"/><Relationship Id="rId2" Type="http://schemas.openxmlformats.org/officeDocument/2006/relationships/image" Target="../media/image13.jpeg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image" Target="../media/image18.jpeg"/><Relationship Id="rId5" Type="http://schemas.openxmlformats.org/officeDocument/2006/relationships/tags" Target="../tags/tag150.xml"/><Relationship Id="rId4" Type="http://schemas.openxmlformats.org/officeDocument/2006/relationships/image" Target="../media/image17.jpeg"/><Relationship Id="rId3" Type="http://schemas.openxmlformats.org/officeDocument/2006/relationships/tags" Target="../tags/tag149.xml"/><Relationship Id="rId23" Type="http://schemas.openxmlformats.org/officeDocument/2006/relationships/slideLayout" Target="../slideLayouts/slideLayout20.xml"/><Relationship Id="rId22" Type="http://schemas.openxmlformats.org/officeDocument/2006/relationships/image" Target="../media/image7.png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image" Target="../media/image16.png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4735" y="2204720"/>
            <a:ext cx="949515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蒲公英行动</a:t>
            </a:r>
            <a:r>
              <a:rPr lang="en-US" altLang="zh-CN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-2022</a:t>
            </a:r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年项目年度报告</a:t>
            </a:r>
            <a:r>
              <a:rPr 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4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1240" y="3547745"/>
            <a:ext cx="75888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汇报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单位：慢性皮肤病关爱公益基金</a:t>
            </a:r>
            <a:r>
              <a:rPr lang="en-US" altLang="zh-CN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秘书处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913130"/>
            <a:ext cx="2745105" cy="5516245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  <a:buClrTx/>
              <a:buSzTx/>
              <a:buFontTx/>
            </a:pPr>
            <a:r>
              <a:rPr lang="en-US" sz="2800" b="1" dirty="0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00A8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969" y="190620"/>
            <a:ext cx="322199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</a:t>
            </a:r>
            <a:r>
              <a:rPr lang="zh-CN" dirty="0">
                <a:solidFill>
                  <a:srgbClr val="549A42"/>
                </a:solidFill>
                <a:sym typeface="+mn-ea"/>
              </a:rPr>
              <a:t>直播平台</a:t>
            </a:r>
            <a:endParaRPr lang="zh-CN" dirty="0">
              <a:solidFill>
                <a:srgbClr val="549A42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4515" y="3065780"/>
            <a:ext cx="2737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妙手医生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 banner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短信、微博、头条推送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百家号、视频号同步转播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913130"/>
            <a:ext cx="2417445" cy="3905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4890135"/>
            <a:ext cx="2449830" cy="1539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10" y="913130"/>
            <a:ext cx="3202305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40" y="3444240"/>
            <a:ext cx="3180080" cy="2078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710" y="5648960"/>
            <a:ext cx="3179445" cy="869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  <a:buClrTx/>
              <a:buSzTx/>
              <a:buFontTx/>
            </a:pPr>
            <a:r>
              <a:rPr lang="en-US" sz="2800" b="1" dirty="0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00A8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969" y="190620"/>
            <a:ext cx="322199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－患群宣推</a:t>
            </a:r>
            <a:endParaRPr lang="zh-CN" dirty="0">
              <a:solidFill>
                <a:srgbClr val="549A42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4515" y="2466975"/>
            <a:ext cx="273748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刊出微号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银屑病病友互助网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家园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牛吧新媒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3595" y="963930"/>
            <a:ext cx="2308860" cy="512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1410" y="963930"/>
            <a:ext cx="2348230" cy="5120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31305" y="963930"/>
            <a:ext cx="2516505" cy="5145405"/>
          </a:xfrm>
          <a:prstGeom prst="rect">
            <a:avLst/>
          </a:prstGeom>
        </p:spPr>
      </p:pic>
      <p:pic>
        <p:nvPicPr>
          <p:cNvPr id="2" name="图片 1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337947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项目计划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</a:t>
            </a:r>
            <a:r>
              <a:rPr lang="en-US" altLang="zh-CN" dirty="0">
                <a:solidFill>
                  <a:srgbClr val="549A42"/>
                </a:solidFill>
                <a:sym typeface="Arial" panose="020B0604020202020204" pitchFamily="34" charset="0"/>
              </a:rPr>
              <a:t>2023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年度</a:t>
            </a:r>
            <a:endParaRPr lang="zh-CN" altLang="en-US" dirty="0">
              <a:solidFill>
                <a:srgbClr val="549A42"/>
              </a:solidFill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7745" y="1405890"/>
            <a:ext cx="7819390" cy="1091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600"/>
              </a:lnSpc>
            </a:pPr>
            <a:r>
              <a:rPr lang="zh-CN" altLang="en-US" b="1">
                <a:solidFill>
                  <a:schemeClr val="tx1"/>
                </a:solidFill>
              </a:rPr>
              <a:t>2023年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蒲公英科普行动计划惠及更多</a:t>
            </a:r>
            <a:r>
              <a:rPr lang="zh-CN" altLang="en-US" b="1">
                <a:solidFill>
                  <a:schemeClr val="tx1"/>
                </a:solidFill>
              </a:rPr>
              <a:t>患者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及</a:t>
            </a:r>
            <a:r>
              <a:rPr lang="zh-CN" altLang="en-US" b="1">
                <a:solidFill>
                  <a:schemeClr val="tx1"/>
                </a:solidFill>
              </a:rPr>
              <a:t>基层医生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，坚持科学性与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公益性，将不仅局限于线上直播科普、在</a:t>
            </a:r>
            <a:r>
              <a:rPr lang="zh-CN" altLang="en-US" b="1">
                <a:solidFill>
                  <a:schemeClr val="tx1"/>
                </a:solidFill>
              </a:rPr>
              <a:t>医院、药房、社区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等多场景可进行</a:t>
            </a:r>
            <a:r>
              <a:rPr lang="zh-CN" altLang="en-US" b="1">
                <a:solidFill>
                  <a:schemeClr val="tx1"/>
                </a:solidFill>
              </a:rPr>
              <a:t>线下科普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，务实扎根到点，确保更多患者迈入</a:t>
            </a:r>
            <a:r>
              <a:rPr lang="zh-CN" altLang="en-US" b="1">
                <a:solidFill>
                  <a:schemeClr val="tx1"/>
                </a:solidFill>
              </a:rPr>
              <a:t>规范化诊疗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阶段，获得新生希望。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44650" y="2969260"/>
            <a:ext cx="2798445" cy="2080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23460" y="2969260"/>
            <a:ext cx="2747010" cy="2050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55915" y="2969260"/>
            <a:ext cx="2927985" cy="2013585"/>
          </a:xfrm>
          <a:prstGeom prst="rect">
            <a:avLst/>
          </a:prstGeom>
        </p:spPr>
      </p:pic>
      <p:pic>
        <p:nvPicPr>
          <p:cNvPr id="2" name="图片 1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2605" y="2765425"/>
            <a:ext cx="3526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>
                <a:solidFill>
                  <a:srgbClr val="2D9128"/>
                </a:solidFill>
                <a:latin typeface="微软雅黑" panose="020B0503020204020204" charset="-122"/>
                <a:ea typeface="微软雅黑" panose="020B0503020204020204" charset="-122"/>
              </a:rPr>
              <a:t>THANKS!</a:t>
            </a:r>
            <a:endParaRPr lang="en-US" altLang="zh-CN" sz="6000">
              <a:solidFill>
                <a:srgbClr val="2D91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2388351" y="3503908"/>
            <a:ext cx="2298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zh-CN" altLang="en-US" sz="4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93897" y="2105722"/>
            <a:ext cx="608973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80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79595" y="1365322"/>
            <a:ext cx="3565520" cy="3828343"/>
            <a:chOff x="10691" y="3141"/>
            <a:chExt cx="5615" cy="6029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91" y="3141"/>
              <a:ext cx="5612" cy="4464"/>
              <a:chOff x="11570" y="3571"/>
              <a:chExt cx="4734" cy="404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570" y="3571"/>
                <a:ext cx="4732" cy="1097"/>
                <a:chOff x="6096000" y="2054739"/>
                <a:chExt cx="2956546" cy="696066"/>
              </a:xfrm>
            </p:grpSpPr>
            <p:sp>
              <p:nvSpPr>
                <p:cNvPr id="10" name="文本框 9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01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352665" y="2175339"/>
                  <a:ext cx="1699881" cy="41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项目背景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28" name="直接连接符 27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8"/>
              <p:cNvGrpSpPr/>
              <p:nvPr/>
            </p:nvGrpSpPr>
            <p:grpSpPr>
              <a:xfrm>
                <a:off x="11574" y="5095"/>
                <a:ext cx="4730" cy="1097"/>
                <a:chOff x="6096000" y="2054739"/>
                <a:chExt cx="3003268" cy="696066"/>
              </a:xfrm>
            </p:grpSpPr>
            <p:sp>
              <p:nvSpPr>
                <p:cNvPr id="11" name="文本框 10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02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352665" y="2164039"/>
                  <a:ext cx="1746603" cy="41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项目数据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32" name="直接连接符 3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11572" y="6520"/>
                <a:ext cx="4730" cy="1097"/>
                <a:chOff x="6096000" y="2054739"/>
                <a:chExt cx="3003268" cy="696066"/>
              </a:xfrm>
            </p:grpSpPr>
            <p:sp>
              <p:nvSpPr>
                <p:cNvPr id="13" name="文本框 12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03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7352665" y="2175339"/>
                  <a:ext cx="1746603" cy="416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开展情况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15" name="直接连接符 14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/>
            <p:cNvGrpSpPr/>
            <p:nvPr/>
          </p:nvGrpSpPr>
          <p:grpSpPr>
            <a:xfrm>
              <a:off x="10698" y="7960"/>
              <a:ext cx="5608" cy="1210"/>
              <a:chOff x="10698" y="7960"/>
              <a:chExt cx="5608" cy="1210"/>
            </a:xfrm>
          </p:grpSpPr>
          <p:sp>
            <p:nvSpPr>
              <p:cNvPr id="2" name="文本框 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698" y="7960"/>
                <a:ext cx="1863" cy="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400" b="1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en-US" altLang="zh-CN" sz="4400" b="1" dirty="0">
                  <a:solidFill>
                    <a:srgbClr val="549A4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3045" y="8170"/>
                <a:ext cx="32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项目计划</a:t>
                </a:r>
                <a:endParaRPr lang="zh-CN" altLang="en-US" sz="24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4" name="直接连接符 3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2712" y="8170"/>
                <a:ext cx="0" cy="910"/>
              </a:xfrm>
              <a:prstGeom prst="line">
                <a:avLst/>
              </a:prstGeom>
              <a:ln w="28575">
                <a:solidFill>
                  <a:srgbClr val="549A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1604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项目背景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74795" y="865675"/>
            <a:ext cx="3122925" cy="5783396"/>
            <a:chOff x="1555" y="2002"/>
            <a:chExt cx="4918" cy="9108"/>
          </a:xfrm>
        </p:grpSpPr>
        <p:sp>
          <p:nvSpPr>
            <p:cNvPr id="100" name="文本框 99"/>
            <p:cNvSpPr txBox="1"/>
            <p:nvPr/>
          </p:nvSpPr>
          <p:spPr>
            <a:xfrm>
              <a:off x="1555" y="3495"/>
              <a:ext cx="4840" cy="7615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《“健康中国2030”规划纲要》</a:t>
              </a:r>
              <a:endParaRPr lang="zh-CN" sz="1500" b="1"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坚持正确的卫生与健康工作方针,要以提高人民健康水平为核心,以普及健康生活、优化健康服务。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《中国防治慢性病中长期规划（2017—2025年）》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algn="l" fontAlgn="auto">
                <a:lnSpc>
                  <a:spcPts val="2400"/>
                </a:lnSpc>
                <a:buClrTx/>
                <a:buSzTx/>
                <a:buFontTx/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以控制慢性病危险因素、建设健康支持性环境为重点，以健康促进和健康管理为手段，提升全民健康素质，降低高危人群发病风险，提高患者生存质量，减少可预防的慢性病发病、死亡和残疾。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555" y="2002"/>
              <a:ext cx="4918" cy="1338"/>
              <a:chOff x="1521" y="2003"/>
              <a:chExt cx="5972" cy="134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21" y="2003"/>
                <a:ext cx="5972" cy="134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06" y="2272"/>
                <a:ext cx="4338" cy="102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政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策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支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持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82930" y="864870"/>
            <a:ext cx="2950845" cy="5812155"/>
            <a:chOff x="7969" y="2003"/>
            <a:chExt cx="4647" cy="9153"/>
          </a:xfrm>
        </p:grpSpPr>
        <p:grpSp>
          <p:nvGrpSpPr>
            <p:cNvPr id="24" name="组合 23"/>
            <p:cNvGrpSpPr/>
            <p:nvPr/>
          </p:nvGrpSpPr>
          <p:grpSpPr>
            <a:xfrm>
              <a:off x="7969" y="2003"/>
              <a:ext cx="4646" cy="1338"/>
              <a:chOff x="7842" y="6914"/>
              <a:chExt cx="4646" cy="1338"/>
            </a:xfrm>
          </p:grpSpPr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842" y="6914"/>
                <a:ext cx="4647" cy="133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329" y="7182"/>
                <a:ext cx="3572" cy="102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领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域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现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状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7969" y="3494"/>
              <a:ext cx="4647" cy="766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我国每年约1.5亿人患有皮肤病，患者数量将持续增长，年龄日趋年轻化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  <a:buFont typeface="Wingdings" panose="05000000000000000000" charset="0"/>
                <a:buNone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  <a:sym typeface="+mn-ea"/>
                </a:rPr>
                <a:t>慢性皮肤病种类繁多，会对患者造成长期的生理及心理影响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皮肤病病情反复，患者拖延病情，治疗费用高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诊断不及时、不适当的治疗，以及社会排斥、歧视和羞耻感给患者及其家属造成很大的心理负担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75399" y="866140"/>
            <a:ext cx="3472180" cy="5779770"/>
            <a:chOff x="1618" y="2002"/>
            <a:chExt cx="5882" cy="9102"/>
          </a:xfrm>
        </p:grpSpPr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1618" y="3495"/>
              <a:ext cx="5882" cy="7609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主办单位：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中国初级卫生保健基金会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北京康盟慈善基金会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北京生命绿洲公益服务中心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algn="l" fontAlgn="auto">
                <a:lnSpc>
                  <a:spcPts val="2400"/>
                </a:lnSpc>
                <a:buClrTx/>
                <a:buSzTx/>
                <a:buFontTx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  <a:sym typeface="+mn-ea"/>
                </a:rPr>
                <a:t>支持单位：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慢性皮肤病关爱公益基金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银屑病病友互助网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  <a:sym typeface="+mn-ea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 b="1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  <a:sym typeface="+mn-ea"/>
                </a:rPr>
                <a:t>项目学术支持单位</a:t>
              </a:r>
              <a:endParaRPr lang="zh-CN" altLang="en-US" sz="1500" b="1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中华医学会皮肤性病学分会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中国医师协会皮肤科医师分会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中国医学装备协会皮肤病与皮肤美容分会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中国康复医学会皮肤病康复专业委员会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中国中西医结合学会皮肤性病科分会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715" y="2002"/>
              <a:ext cx="5532" cy="1338"/>
              <a:chOff x="1715" y="2003"/>
              <a:chExt cx="6718" cy="1345"/>
            </a:xfrm>
          </p:grpSpPr>
          <p:sp>
            <p:nvSpPr>
              <p:cNvPr id="30" name="文本框 2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15" y="2003"/>
                <a:ext cx="6718" cy="134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20" y="2270"/>
                <a:ext cx="3667" cy="102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项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目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支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持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3387725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项目组委会情况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构成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84095" y="1016635"/>
            <a:ext cx="9419590" cy="4746625"/>
            <a:chOff x="2468" y="1120"/>
            <a:chExt cx="14834" cy="7475"/>
          </a:xfrm>
        </p:grpSpPr>
        <p:sp>
          <p:nvSpPr>
            <p:cNvPr id="9" name="文本框 8"/>
            <p:cNvSpPr txBox="1"/>
            <p:nvPr/>
          </p:nvSpPr>
          <p:spPr>
            <a:xfrm>
              <a:off x="7543" y="7211"/>
              <a:ext cx="9600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ts val="2400"/>
                </a:lnSpc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  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崔勇教授担任秘书长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  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负责项目协调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468" y="1120"/>
              <a:ext cx="14834" cy="7475"/>
              <a:chOff x="1403" y="1120"/>
              <a:chExt cx="14834" cy="747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403" y="1120"/>
                <a:ext cx="14834" cy="7475"/>
                <a:chOff x="1403" y="1120"/>
                <a:chExt cx="14834" cy="7475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1414" y="1120"/>
                  <a:ext cx="11350" cy="3082"/>
                  <a:chOff x="8465" y="1237"/>
                  <a:chExt cx="11350" cy="3082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8465" y="2019"/>
                    <a:ext cx="4151" cy="1155"/>
                    <a:chOff x="8338" y="6930"/>
                    <a:chExt cx="4151" cy="1155"/>
                  </a:xfrm>
                </p:grpSpPr>
                <p:sp>
                  <p:nvSpPr>
                    <p:cNvPr id="22" name="文本框 21"/>
                    <p:cNvSpPr txBox="1"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8338" y="6930"/>
                      <a:ext cx="4151" cy="108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noAutofit/>
                    </a:bodyPr>
                    <a:p>
                      <a:pPr algn="ctr"/>
                      <a:endParaRPr lang="zh-CN" altLang="en-US" sz="3600" b="1"/>
                    </a:p>
                    <a:p>
                      <a:pPr algn="ctr"/>
                      <a:endParaRPr lang="zh-CN" altLang="en-US" sz="3600" b="1"/>
                    </a:p>
                  </p:txBody>
                </p:sp>
                <p:sp>
                  <p:nvSpPr>
                    <p:cNvPr id="23" name="文本框 22"/>
                    <p:cNvSpPr txBox="1"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8690" y="7061"/>
                      <a:ext cx="3572" cy="10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noAutofit/>
                    </a:bodyPr>
                    <a:p>
                      <a:pPr algn="ctr"/>
                      <a:r>
                        <a:rPr lang="zh-CN" sz="2600" b="1">
                          <a:solidFill>
                            <a:schemeClr val="bg1"/>
                          </a:solidFill>
                          <a:sym typeface="+mn-ea"/>
                        </a:rPr>
                        <a:t>组委会成员</a:t>
                      </a:r>
                      <a:endParaRPr lang="zh-CN" sz="2600" b="1">
                        <a:solidFill>
                          <a:schemeClr val="bg1"/>
                        </a:solidFill>
                        <a:sym typeface="+mn-ea"/>
                      </a:endParaRPr>
                    </a:p>
                  </p:txBody>
                </p:sp>
              </p:grpSp>
              <p:sp>
                <p:nvSpPr>
                  <p:cNvPr id="25" name="文本框 24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3374" y="1237"/>
                    <a:ext cx="6441" cy="308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Dot"/>
                  </a:ln>
                </p:spPr>
                <p:txBody>
                  <a:bodyPr wrap="square">
                    <a:noAutofit/>
                  </a:bodyPr>
                  <a:p>
                    <a:pPr indent="0" fontAlgn="auto">
                      <a:lnSpc>
                        <a:spcPts val="2400"/>
                      </a:lnSpc>
                      <a:buFont typeface="Wingdings" panose="05000000000000000000" charset="0"/>
                      <a:buNone/>
                    </a:pPr>
                    <a:endParaRPr lang="zh-CN" altLang="en-US"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PMingLiU" panose="02020500000000000000" charset="-122"/>
                      <a:sym typeface="+mn-ea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1403" y="6911"/>
                  <a:ext cx="11295" cy="1684"/>
                  <a:chOff x="2506" y="1702"/>
                  <a:chExt cx="12150" cy="1684"/>
                </a:xfrm>
              </p:grpSpPr>
              <p:sp>
                <p:nvSpPr>
                  <p:cNvPr id="28" name="文本框 27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7794" y="1702"/>
                    <a:ext cx="6862" cy="168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Dot"/>
                  </a:ln>
                </p:spPr>
                <p:txBody>
                  <a:bodyPr wrap="square">
                    <a:noAutofit/>
                  </a:bodyPr>
                  <a:p>
                    <a:pPr indent="0" fontAlgn="auto">
                      <a:lnSpc>
                        <a:spcPts val="2400"/>
                      </a:lnSpc>
                    </a:pPr>
                    <a:endParaRPr lang="zh-CN" altLang="en-US" sz="2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2506" y="2002"/>
                    <a:ext cx="4477" cy="1176"/>
                    <a:chOff x="2675" y="2003"/>
                    <a:chExt cx="5437" cy="1182"/>
                  </a:xfrm>
                </p:grpSpPr>
                <p:sp>
                  <p:nvSpPr>
                    <p:cNvPr id="30" name="文本框 29"/>
                    <p:cNvSpPr txBox="1"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2675" y="2003"/>
                      <a:ext cx="5437" cy="109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noAutofit/>
                    </a:bodyPr>
                    <a:p>
                      <a:pPr algn="ctr"/>
                      <a:endParaRPr lang="zh-CN" altLang="en-US" sz="3600" b="1"/>
                    </a:p>
                    <a:p>
                      <a:pPr algn="ctr"/>
                      <a:endParaRPr lang="zh-CN" altLang="en-US" sz="3600" b="1"/>
                    </a:p>
                  </p:txBody>
                </p:sp>
                <p:sp>
                  <p:nvSpPr>
                    <p:cNvPr id="31" name="文本框 30"/>
                    <p:cNvSpPr txBox="1"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2967" y="2156"/>
                      <a:ext cx="5022" cy="10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noAutofit/>
                    </a:bodyPr>
                    <a:p>
                      <a:pPr algn="ctr"/>
                      <a:r>
                        <a:rPr lang="zh-CN" sz="2600" b="1">
                          <a:solidFill>
                            <a:schemeClr val="bg1"/>
                          </a:solidFill>
                          <a:sym typeface="+mn-ea"/>
                        </a:rPr>
                        <a:t>组委会秘书长</a:t>
                      </a:r>
                      <a:endParaRPr lang="zh-CN" sz="2600" b="1">
                        <a:solidFill>
                          <a:schemeClr val="bg1"/>
                        </a:solidFill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1403" y="4699"/>
                  <a:ext cx="14834" cy="1320"/>
                  <a:chOff x="1403" y="4699"/>
                  <a:chExt cx="14834" cy="1320"/>
                </a:xfrm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1403" y="4699"/>
                    <a:ext cx="11305" cy="1320"/>
                    <a:chOff x="1555" y="2002"/>
                    <a:chExt cx="12190" cy="1320"/>
                  </a:xfrm>
                </p:grpSpPr>
                <p:sp>
                  <p:nvSpPr>
                    <p:cNvPr id="100" name="文本框 99"/>
                    <p:cNvSpPr txBox="1"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6857" y="2002"/>
                      <a:ext cx="6888" cy="132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Dot"/>
                    </a:ln>
                  </p:spPr>
                  <p:txBody>
                    <a:bodyPr wrap="square">
                      <a:noAutofit/>
                    </a:bodyPr>
                    <a:p>
                      <a:pPr indent="0" algn="l" fontAlgn="auto">
                        <a:lnSpc>
                          <a:spcPts val="2400"/>
                        </a:lnSpc>
                      </a:pPr>
                      <a:r>
                        <a:rPr lang="en-US" altLang="zh-CN" sz="15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endParaRPr lang="zh-CN" altLang="en-US" sz="2000"/>
                    </a:p>
                  </p:txBody>
                </p:sp>
                <p:grpSp>
                  <p:nvGrpSpPr>
                    <p:cNvPr id="13" name="组合 12"/>
                    <p:cNvGrpSpPr/>
                    <p:nvPr/>
                  </p:nvGrpSpPr>
                  <p:grpSpPr>
                    <a:xfrm>
                      <a:off x="1555" y="2002"/>
                      <a:ext cx="4484" cy="1122"/>
                      <a:chOff x="1521" y="2003"/>
                      <a:chExt cx="5445" cy="1128"/>
                    </a:xfrm>
                  </p:grpSpPr>
                  <p:sp>
                    <p:nvSpPr>
                      <p:cNvPr id="7" name="文本框 6"/>
                      <p:cNvSpPr txBox="1"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1521" y="2003"/>
                        <a:ext cx="5445" cy="104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  <p:txBody>
                      <a:bodyPr wrap="square" rtlCol="0">
                        <a:noAutofit/>
                      </a:bodyPr>
                      <a:p>
                        <a:pPr algn="ctr"/>
                        <a:endParaRPr lang="zh-CN" altLang="en-US" sz="3600" b="1"/>
                      </a:p>
                      <a:p>
                        <a:pPr algn="ctr"/>
                        <a:endParaRPr lang="zh-CN" altLang="en-US" sz="3600" b="1"/>
                      </a:p>
                    </p:txBody>
                  </p:sp>
                  <p:sp>
                    <p:nvSpPr>
                      <p:cNvPr id="11" name="文本框 10"/>
                      <p:cNvSpPr txBox="1"/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2206" y="2102"/>
                        <a:ext cx="4338" cy="10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noAutofit/>
                      </a:bodyPr>
                      <a:p>
                        <a:pPr algn="ctr"/>
                        <a:r>
                          <a:rPr lang="zh-CN" sz="2600" b="1">
                            <a:solidFill>
                              <a:schemeClr val="bg1"/>
                            </a:solidFill>
                            <a:sym typeface="+mn-ea"/>
                          </a:rPr>
                          <a:t>组委会主任</a:t>
                        </a:r>
                        <a:endParaRPr lang="zh-CN" sz="2600" b="1">
                          <a:solidFill>
                            <a:schemeClr val="bg1"/>
                          </a:solidFill>
                          <a:sym typeface="+mn-ea"/>
                        </a:endParaRPr>
                      </a:p>
                    </p:txBody>
                  </p:sp>
                </p:grpSp>
              </p:grpSp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6637" y="5045"/>
                    <a:ext cx="9600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pPr indent="0" algn="l" fontAlgn="auto">
                      <a:lnSpc>
                        <a:spcPts val="2400"/>
                      </a:lnSpc>
                    </a:pPr>
                    <a:r>
                      <a:rPr lang="zh-CN" altLang="en-US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sym typeface="+mn-ea"/>
                      </a:rPr>
                      <a:t> 张学军教授、张建中教授</a:t>
                    </a:r>
                    <a:endParaRPr lang="zh-CN" altLang="en-US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+mn-ea"/>
                    </a:endParaRPr>
                  </a:p>
                </p:txBody>
              </p: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6661" y="1195"/>
                <a:ext cx="5729" cy="30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张学军教授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张建中教授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陆前进教授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顾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军教授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王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刚教授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高兴华教授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郑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捷教授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郑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敏教授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马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琳教授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张锡宝教授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张福仁教授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2426335" y="5941060"/>
            <a:ext cx="7433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2D9128"/>
                </a:solidFill>
              </a:rPr>
              <a:t>项目于</a:t>
            </a:r>
            <a:r>
              <a:rPr lang="zh-CN" altLang="en-US" sz="2400" b="1">
                <a:solidFill>
                  <a:srgbClr val="C00000"/>
                </a:solidFill>
              </a:rPr>
              <a:t>2022年6月18日</a:t>
            </a:r>
            <a:r>
              <a:rPr lang="zh-CN" altLang="en-US" sz="2400" b="1">
                <a:solidFill>
                  <a:srgbClr val="2D9128"/>
                </a:solidFill>
              </a:rPr>
              <a:t>晚8点组织第一次闭门沟通会</a:t>
            </a:r>
            <a:endParaRPr lang="zh-CN" altLang="en-US" sz="2400" b="1">
              <a:solidFill>
                <a:srgbClr val="2D9128"/>
              </a:solidFill>
            </a:endParaRPr>
          </a:p>
        </p:txBody>
      </p: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69" y="190620"/>
            <a:ext cx="3382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项目数据－直播场次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394450" y="364553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00" b="1">
              <a:latin typeface="微软雅黑" panose="020B0503020204020204" charset="-122"/>
            </a:endParaRPr>
          </a:p>
          <a:p>
            <a:pPr indent="0"/>
            <a:r>
              <a:rPr lang="en-US" sz="1000" b="1">
                <a:latin typeface="微软雅黑" panose="020B0503020204020204" charset="-122"/>
              </a:rPr>
              <a:t> </a:t>
            </a:r>
            <a:endParaRPr lang="en-US" sz="800" b="1">
              <a:latin typeface="微软雅黑" panose="020B0503020204020204" charset="-122"/>
            </a:endParaRPr>
          </a:p>
          <a:p>
            <a:pPr indent="0"/>
            <a:r>
              <a:rPr lang="en-US" sz="800" b="1">
                <a:latin typeface="微软雅黑" panose="020B0503020204020204" charset="-122"/>
              </a:rPr>
              <a:t> 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77875" y="1553210"/>
          <a:ext cx="10787380" cy="4612640"/>
        </p:xfrm>
        <a:graphic>
          <a:graphicData uri="http://schemas.openxmlformats.org/drawingml/2006/table">
            <a:tbl>
              <a:tblPr/>
              <a:tblGrid>
                <a:gridCol w="511175"/>
                <a:gridCol w="1115060"/>
                <a:gridCol w="950595"/>
                <a:gridCol w="2520950"/>
                <a:gridCol w="2209165"/>
                <a:gridCol w="3480435"/>
              </a:tblGrid>
              <a:tr h="387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场次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直播日期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直播时长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赞助企业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直播讲者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直播主题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6月24日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王刚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新冠疫苗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7月8日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张学军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银屑病生物制剂治疗和皮肤屏障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7月22日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张建中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医生临床治疗时会如何选择靶向药物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8月12日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王晓阳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AD靶向药物与传统药物的联合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8月26日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关欣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PSO靶向药物与传统药物的联合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吕成志、夏建新、刘欢、宋丽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萍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心理健康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9月16日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丁杨峰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新时代下AD靶向药物的选择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9月24日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崔勇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银屑病的共病与中西医结合的方式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9月30日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郝飞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特应性皮炎治疗的是与非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10月14日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梁云生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中重度特应性皮炎的达标治疗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12月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张学军、杨森、朱正伟、郑诚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银屑病与心理健康专题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68065" y="902335"/>
            <a:ext cx="5207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D9128"/>
                </a:solidFill>
              </a:rPr>
              <a:t>平均以</a:t>
            </a:r>
            <a:r>
              <a:rPr lang="zh-CN" altLang="en-US" sz="2400" b="1">
                <a:solidFill>
                  <a:srgbClr val="C00000"/>
                </a:solidFill>
              </a:rPr>
              <a:t>两周一次</a:t>
            </a:r>
            <a:r>
              <a:rPr lang="zh-CN" altLang="en-US" sz="2400" b="1">
                <a:solidFill>
                  <a:srgbClr val="2D9128"/>
                </a:solidFill>
              </a:rPr>
              <a:t>频率开展科普活动</a:t>
            </a:r>
            <a:endParaRPr lang="zh-CN" altLang="en-US" sz="2400" b="1">
              <a:solidFill>
                <a:srgbClr val="2D9128"/>
              </a:solidFill>
            </a:endParaRPr>
          </a:p>
        </p:txBody>
      </p:sp>
      <p:pic>
        <p:nvPicPr>
          <p:cNvPr id="4" name="图片 3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69" y="190620"/>
            <a:ext cx="3382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项目数据－直播数据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" name="图表 4"/>
          <p:cNvGraphicFramePr/>
          <p:nvPr>
            <p:custDataLst>
              <p:tags r:id="rId2"/>
            </p:custDataLst>
          </p:nvPr>
        </p:nvGraphicFramePr>
        <p:xfrm>
          <a:off x="101600" y="1308735"/>
          <a:ext cx="74422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7786370" y="1546225"/>
          <a:ext cx="3688080" cy="1926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055"/>
                <a:gridCol w="1851025"/>
              </a:tblGrid>
              <a:tr h="544830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208652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107441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970645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观看人次：41576位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观看人数：24378位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10220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608774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－慢性皮肤病健康系列专场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440" y="1006475"/>
            <a:ext cx="6012541" cy="5223577"/>
            <a:chOff x="879" y="1714"/>
            <a:chExt cx="11883" cy="7683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79" y="1714"/>
              <a:ext cx="5941" cy="25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820" y="1714"/>
              <a:ext cx="5942" cy="256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" y="4279"/>
              <a:ext cx="5958" cy="25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820" y="4279"/>
              <a:ext cx="5917" cy="257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647" y="6851"/>
              <a:ext cx="5918" cy="2546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11"/>
            </p:custDataLst>
          </p:nvPr>
        </p:nvGraphicFramePr>
        <p:xfrm>
          <a:off x="7250430" y="127254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59675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30578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484870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观看人次：16021位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观看人数：7911位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24445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4" name="图片 3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484568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－银屑病专场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74595" y="1098550"/>
            <a:ext cx="3453765" cy="4958080"/>
            <a:chOff x="2554" y="1903"/>
            <a:chExt cx="5520" cy="9326"/>
          </a:xfrm>
        </p:grpSpPr>
        <p:pic>
          <p:nvPicPr>
            <p:cNvPr id="5" name="图片 4" descr="1000x562_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568" y="1903"/>
              <a:ext cx="5452" cy="30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1000x562_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554" y="5015"/>
              <a:ext cx="5466" cy="3112"/>
            </a:xfrm>
            <a:prstGeom prst="rect">
              <a:avLst/>
            </a:prstGeom>
          </p:spPr>
        </p:pic>
        <p:pic>
          <p:nvPicPr>
            <p:cNvPr id="11" name="图片 10" descr="1000x562_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554" y="8127"/>
              <a:ext cx="5520" cy="3102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6479540" y="109855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83606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45967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722870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观看人次：41576位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观看人数：24378位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62445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572833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－特应性皮炎专场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89150" y="997585"/>
            <a:ext cx="3039745" cy="5214620"/>
            <a:chOff x="1918" y="1730"/>
            <a:chExt cx="5409" cy="933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" y="1730"/>
              <a:ext cx="5409" cy="3040"/>
            </a:xfrm>
            <a:prstGeom prst="rect">
              <a:avLst/>
            </a:prstGeom>
          </p:spPr>
        </p:pic>
        <p:pic>
          <p:nvPicPr>
            <p:cNvPr id="6" name="图片 5" descr="D:\项目\2022蒲公英项目\0930郝飞\郝飞jpg\1000x562.jpg1000x56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918" y="4770"/>
              <a:ext cx="5360" cy="3100"/>
            </a:xfrm>
            <a:prstGeom prst="rect">
              <a:avLst/>
            </a:prstGeom>
          </p:spPr>
        </p:pic>
        <p:pic>
          <p:nvPicPr>
            <p:cNvPr id="9" name="图片 8" descr="1000x56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918" y="7870"/>
              <a:ext cx="5343" cy="3191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6479540" y="109855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65371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30896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884795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观看人次：29331位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观看人数：13752位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24370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aphicFrame>
        <p:nvGraphicFramePr>
          <p:cNvPr id="16" name="表格 15"/>
          <p:cNvGraphicFramePr/>
          <p:nvPr>
            <p:custDataLst>
              <p:tags r:id="rId21"/>
            </p:custDataLst>
          </p:nvPr>
        </p:nvGraphicFramePr>
        <p:xfrm>
          <a:off x="5486400" y="3210560"/>
          <a:ext cx="1219200" cy="355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2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3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4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PLACING_PICTURE_USER_VIEWPORT" val="{&quot;height&quot;:5385,&quot;width&quot;:9583.11968503937}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UNIT_TABLE_BEAUTIFY" val="smartTable{1256d9d9-254a-44cb-a483-59b5a8c3366d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PLACING_PICTURE_USER_VIEWPORT" val="{&quot;height&quot;:7680,&quot;width&quot;:3756}"/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  <p:tag name="KSO_WM_UNIT_PLACING_PICTURE_USER_VIEWPORT" val="{&quot;height&quot;:5448,&quot;width&quot;:7092}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COMMONDATA" val="eyJoZGlkIjoiOWJhODAzNjNjMGNiYzdjZDE2OWRiN2VkMzNjMTY3ZjAifQ=="/>
  <p:tag name="KSO_WPP_MARK_KEY" val="a45d116f-f05d-464b-ba3d-8cffe6a749b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TABLE_BEAUTIFY" val="smartTable{8cdbdfe0-bd2a-486a-bcd1-5dafe63bcfe8}"/>
  <p:tag name="TABLE_ENDDRAG_ORIGIN_RECT" val="849*363"/>
  <p:tag name="TABLE_ENDDRAG_RECT" val="56*93*849*363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TABLE_BEAUTIFY" val="smartTable{b846bef4-c21e-477c-b729-9cf8339d4029}"/>
  <p:tag name="TABLE_RECT" val="469.117*332.167*354.55*165.8"/>
  <p:tag name="TABLE_EMPHASIZE_COLOR" val="8823713"/>
  <p:tag name="TABLE_ONEKEY_SKIN_IDX" val="0"/>
  <p:tag name="TABLE_SKINIDX" val="0"/>
  <p:tag name="TABLE_COLORIDX" val="21"/>
  <p:tag name="TABLE_COLOR_RGB" val="0x000000*0xFFFFFF*0x212121*0xFFFFFF*0x86A3A1*0x7FA694*0xA8CEB0*0xCCE6CD*0xC8E1DD*0xE5F1EF"/>
  <p:tag name="TABLE_ENDDRAG_ORIGIN_RECT" val="290*110"/>
  <p:tag name="TABLE_ENDDRAG_RECT" val="613*129*290*110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E35DC30203034F8296E8F8FAE156FF" ma:contentTypeVersion="16" ma:contentTypeDescription="Skapa ett nytt dokument." ma:contentTypeScope="" ma:versionID="b2f6cd414f7b59fd26df2532b6b60b84">
  <xsd:schema xmlns:xsd="http://www.w3.org/2001/XMLSchema" xmlns:xs="http://www.w3.org/2001/XMLSchema" xmlns:p="http://schemas.microsoft.com/office/2006/metadata/properties" xmlns:ns2="107758df-31ce-4744-99f5-106403fdb18d" xmlns:ns3="5c28b821-7dd2-47f0-b50e-4a064eb5359f" targetNamespace="http://schemas.microsoft.com/office/2006/metadata/properties" ma:root="true" ma:fieldsID="a0211c7e58acba58676bfebdb9ac1cb2" ns2:_="" ns3:_="">
    <xsd:import namespace="107758df-31ce-4744-99f5-106403fdb18d"/>
    <xsd:import namespace="5c28b821-7dd2-47f0-b50e-4a064eb535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758df-31ce-4744-99f5-106403fdb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575e6-39a6-453d-bf74-ed62f4c11614}" ma:internalName="TaxCatchAll" ma:showField="CatchAllData" ma:web="107758df-31ce-4744-99f5-106403fdb1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b821-7dd2-47f0-b50e-4a064eb5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ae62e49-5c10-4d16-98ec-86a66b308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FD531-F5A6-4168-8882-17F8BE6DD2C5}"/>
</file>

<file path=customXml/itemProps2.xml><?xml version="1.0" encoding="utf-8"?>
<ds:datastoreItem xmlns:ds="http://schemas.openxmlformats.org/officeDocument/2006/customXml" ds:itemID="{2954992B-E450-4DCD-900B-D6AAD1DAA6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WPS 演示</Application>
  <PresentationFormat>宽屏</PresentationFormat>
  <Paragraphs>380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Normal</vt:lpstr>
      <vt:lpstr>黑体</vt:lpstr>
      <vt:lpstr>微软雅黑</vt:lpstr>
      <vt:lpstr>PMingLiU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383356067@qq.com</dc:creator>
  <cp:lastModifiedBy>天涯倦客</cp:lastModifiedBy>
  <cp:revision>1044</cp:revision>
  <cp:lastPrinted>2023-02-02T03:10:00Z</cp:lastPrinted>
  <dcterms:created xsi:type="dcterms:W3CDTF">2023-02-02T03:10:00Z</dcterms:created>
  <dcterms:modified xsi:type="dcterms:W3CDTF">2023-02-02T03:13:56Z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2AE60E0F32FE596AA329DB63A9DD323F</vt:lpwstr>
  </property>
</Properties>
</file>