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15" r:id="rId2"/>
    <p:sldId id="316" r:id="rId3"/>
    <p:sldId id="317" r:id="rId4"/>
    <p:sldId id="318" r:id="rId5"/>
    <p:sldId id="319" r:id="rId6"/>
    <p:sldId id="321" r:id="rId7"/>
    <p:sldId id="320" r:id="rId8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4800"/>
    <a:srgbClr val="3A00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20FFFE-ADB2-4A74-8860-D47B115CB612}" v="574" dt="2021-08-02T21:55:50.351"/>
    <p1510:client id="{20CFAEA5-FA90-4644-BB5B-F6E35176257F}" v="8" dt="2021-09-12T15:31:32.455"/>
    <p1510:client id="{458D4E35-0124-47B1-8369-08549585457C}" v="75" dt="2021-08-02T21:31:02.417"/>
    <p1510:client id="{70ED2DFB-12B2-45C4-99EC-38E36A64FF38}" v="36" dt="2021-08-03T07:22:52.932"/>
    <p1510:client id="{8C2FCDD3-BCC7-49AA-A4B9-8A0F80F4B5E3}" v="4" dt="2021-09-05T14:37:01.010"/>
    <p1510:client id="{AB90126D-8258-446E-B2EA-EEE9852305E5}" v="228" dt="2021-08-03T07:19:33.063"/>
    <p1510:client id="{C09B570C-C999-4AFE-81EE-061CD4F390FF}" v="1465" dt="2021-09-12T13:51:03.812"/>
    <p1510:client id="{C9C16324-00E0-4AE6-BE7D-40FE544DCE95}" v="1" dt="2021-09-13T09:35:38.919"/>
    <p1510:client id="{E2400DB1-14D8-4FD8-82A5-BF4B402C3C28}" v="75" dt="2021-08-21T05:11:58.197"/>
    <p1510:client id="{E2D5E47A-079A-463E-9228-9E02BB6CB082}" v="1558" dt="2021-09-12T14:06:35.6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4A088-4225-41B6-A8A7-C8F5B2B4EE3E}" type="datetimeFigureOut">
              <a:rPr kumimoji="1" lang="ja-JP" altLang="en-US" smtClean="0"/>
              <a:t>2021/9/27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C41DF-F0AD-43D3-9C71-8DEE95BB8E9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0" y="0"/>
            <a:ext cx="12192000" cy="180000"/>
          </a:xfrm>
          <a:prstGeom prst="rect">
            <a:avLst/>
          </a:prstGeom>
          <a:solidFill>
            <a:srgbClr val="0D27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b="1" dirty="0"/>
              <a:t>INSPIRE JAPAN WPD – The Japanese Association for Public Awareness of Psoriasis</a:t>
            </a:r>
            <a:endParaRPr kumimoji="1" lang="ja-JP" altLang="en-US" sz="1200" b="1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0" y="6768000"/>
            <a:ext cx="12192000" cy="90000"/>
          </a:xfrm>
          <a:prstGeom prst="rect">
            <a:avLst/>
          </a:prstGeom>
          <a:solidFill>
            <a:srgbClr val="FF66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800" dirty="0"/>
          </a:p>
        </p:txBody>
      </p:sp>
    </p:spTree>
    <p:extLst>
      <p:ext uri="{BB962C8B-B14F-4D97-AF65-F5344CB8AC3E}">
        <p14:creationId xmlns:p14="http://schemas.microsoft.com/office/powerpoint/2010/main" val="2657670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4A088-4225-41B6-A8A7-C8F5B2B4EE3E}" type="datetimeFigureOut">
              <a:rPr kumimoji="1" lang="ja-JP" altLang="en-US" smtClean="0"/>
              <a:t>2021/9/27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C41DF-F0AD-43D3-9C71-8DEE95BB8E9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19858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4A088-4225-41B6-A8A7-C8F5B2B4EE3E}" type="datetimeFigureOut">
              <a:rPr kumimoji="1" lang="ja-JP" altLang="en-US" smtClean="0"/>
              <a:t>2021/9/27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C41DF-F0AD-43D3-9C71-8DEE95BB8E9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39630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4A088-4225-41B6-A8A7-C8F5B2B4EE3E}" type="datetimeFigureOut">
              <a:rPr kumimoji="1" lang="ja-JP" altLang="en-US" smtClean="0"/>
              <a:t>2021/9/27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C41DF-F0AD-43D3-9C71-8DEE95BB8E9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36941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4A088-4225-41B6-A8A7-C8F5B2B4EE3E}" type="datetimeFigureOut">
              <a:rPr kumimoji="1" lang="ja-JP" altLang="en-US" smtClean="0"/>
              <a:t>2021/9/27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C41DF-F0AD-43D3-9C71-8DEE95BB8E9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93772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4A088-4225-41B6-A8A7-C8F5B2B4EE3E}" type="datetimeFigureOut">
              <a:rPr kumimoji="1" lang="ja-JP" altLang="en-US" smtClean="0"/>
              <a:t>2021/9/27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C41DF-F0AD-43D3-9C71-8DEE95BB8E9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9727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4A088-4225-41B6-A8A7-C8F5B2B4EE3E}" type="datetimeFigureOut">
              <a:rPr kumimoji="1" lang="ja-JP" altLang="en-US" smtClean="0"/>
              <a:t>2021/9/27</a:t>
            </a:fld>
            <a:endParaRPr kumimoji="1" lang="ja-JP" altLang="en-US" dirty="0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C41DF-F0AD-43D3-9C71-8DEE95BB8E9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31403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4A088-4225-41B6-A8A7-C8F5B2B4EE3E}" type="datetimeFigureOut">
              <a:rPr kumimoji="1" lang="ja-JP" altLang="en-US" smtClean="0"/>
              <a:t>2021/9/27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C41DF-F0AD-43D3-9C71-8DEE95BB8E9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9322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4A088-4225-41B6-A8A7-C8F5B2B4EE3E}" type="datetimeFigureOut">
              <a:rPr kumimoji="1" lang="ja-JP" altLang="en-US" smtClean="0"/>
              <a:t>2021/9/27</a:t>
            </a:fld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C41DF-F0AD-43D3-9C71-8DEE95BB8E9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86166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4A088-4225-41B6-A8A7-C8F5B2B4EE3E}" type="datetimeFigureOut">
              <a:rPr kumimoji="1" lang="ja-JP" altLang="en-US" smtClean="0"/>
              <a:t>2021/9/27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C41DF-F0AD-43D3-9C71-8DEE95BB8E9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01537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4A088-4225-41B6-A8A7-C8F5B2B4EE3E}" type="datetimeFigureOut">
              <a:rPr kumimoji="1" lang="ja-JP" altLang="en-US" smtClean="0"/>
              <a:t>2021/9/27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C41DF-F0AD-43D3-9C71-8DEE95BB8E9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58311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4A088-4225-41B6-A8A7-C8F5B2B4EE3E}" type="datetimeFigureOut">
              <a:rPr kumimoji="1" lang="ja-JP" altLang="en-US" smtClean="0"/>
              <a:t>2021/9/27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C41DF-F0AD-43D3-9C71-8DEE95BB8E9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0" y="0"/>
            <a:ext cx="12192000" cy="180000"/>
          </a:xfrm>
          <a:prstGeom prst="rect">
            <a:avLst/>
          </a:prstGeom>
          <a:solidFill>
            <a:srgbClr val="3A00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b="1" dirty="0"/>
              <a:t>INSPIRE JAPAN WPD – The Japanese Association for Public Awareness of Psoriasis</a:t>
            </a:r>
            <a:endParaRPr kumimoji="1" lang="ja-JP" altLang="en-US" sz="1200" b="1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0" y="6768000"/>
            <a:ext cx="12192000" cy="90000"/>
          </a:xfrm>
          <a:prstGeom prst="rect">
            <a:avLst/>
          </a:prstGeom>
          <a:solidFill>
            <a:srgbClr val="F04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800" dirty="0"/>
          </a:p>
        </p:txBody>
      </p:sp>
    </p:spTree>
    <p:extLst>
      <p:ext uri="{BB962C8B-B14F-4D97-AF65-F5344CB8AC3E}">
        <p14:creationId xmlns:p14="http://schemas.microsoft.com/office/powerpoint/2010/main" val="776570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DC26254-5C3D-4356-A06D-67B478DA19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0624" r="10691" b="10880"/>
          <a:stretch/>
        </p:blipFill>
        <p:spPr>
          <a:xfrm>
            <a:off x="0" y="177799"/>
            <a:ext cx="3301172" cy="6580800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60EF2C13-C21E-4B99-B7AB-38250053C3BA}"/>
              </a:ext>
            </a:extLst>
          </p:cNvPr>
          <p:cNvSpPr txBox="1"/>
          <p:nvPr/>
        </p:nvSpPr>
        <p:spPr>
          <a:xfrm>
            <a:off x="3575565" y="2267870"/>
            <a:ext cx="832901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3600" dirty="0">
                <a:latin typeface="Verdana" panose="020B0604030504040204" pitchFamily="34" charset="0"/>
                <a:ea typeface="Verdana" panose="020B0604030504040204" pitchFamily="34" charset="0"/>
              </a:rPr>
              <a:t>World Psoriasis Day 2021 Activities</a:t>
            </a:r>
          </a:p>
          <a:p>
            <a:pPr algn="ctr"/>
            <a:r>
              <a:rPr lang="en-US" altLang="ja-JP" sz="3600" dirty="0">
                <a:latin typeface="Verdana" panose="020B0604030504040204" pitchFamily="34" charset="0"/>
                <a:ea typeface="Verdana" panose="020B0604030504040204" pitchFamily="34" charset="0"/>
              </a:rPr>
              <a:t>- Japan -</a:t>
            </a:r>
            <a:endParaRPr kumimoji="1" lang="ja-JP" altLang="en-US" sz="3600" dirty="0">
              <a:latin typeface="Verdana" panose="020B0604030504040204" pitchFamily="34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DC09DBA-4630-4FF7-84B5-7F4F4E6AEC62}"/>
              </a:ext>
            </a:extLst>
          </p:cNvPr>
          <p:cNvSpPr txBox="1"/>
          <p:nvPr/>
        </p:nvSpPr>
        <p:spPr>
          <a:xfrm>
            <a:off x="6104044" y="4843367"/>
            <a:ext cx="32720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2400" dirty="0">
                <a:latin typeface="Verdana" panose="020B0604030504040204" pitchFamily="34" charset="0"/>
                <a:ea typeface="Verdana" panose="020B0604030504040204" pitchFamily="34" charset="0"/>
              </a:rPr>
              <a:t>30 September 2021</a:t>
            </a:r>
            <a:endParaRPr kumimoji="1" lang="ja-JP" altLang="en-US" sz="24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92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52DCAB6-367B-4712-B95E-0C473E524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20000"/>
          </a:xfrm>
        </p:spPr>
        <p:txBody>
          <a:bodyPr>
            <a:normAutofit/>
          </a:bodyPr>
          <a:lstStyle/>
          <a:p>
            <a:pPr algn="l"/>
            <a:r>
              <a:rPr kumimoji="1" lang="en-US" altLang="ja-JP" sz="3600" dirty="0">
                <a:latin typeface="Verdana" panose="020B0604030504040204" pitchFamily="34" charset="0"/>
                <a:ea typeface="Verdana" panose="020B0604030504040204" pitchFamily="34" charset="0"/>
              </a:rPr>
              <a:t>Summary</a:t>
            </a:r>
            <a:endParaRPr kumimoji="1" lang="ja-JP" altLang="en-US" sz="3600" dirty="0">
              <a:latin typeface="Verdana" panose="020B0604030504040204" pitchFamily="34" charset="0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5A07EE8-22D1-415D-A900-78EAF831C9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166018"/>
            <a:ext cx="4965631" cy="54173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en-US" altLang="ja-JP" sz="2800" dirty="0">
                <a:latin typeface="Verdana" panose="020B0604030504040204" pitchFamily="34" charset="0"/>
              </a:rPr>
              <a:t>Major activities toward/around World Psoriasis Day 2021</a:t>
            </a:r>
          </a:p>
          <a:p>
            <a:r>
              <a:rPr lang="en-US" altLang="ja-JP" sz="2400" dirty="0">
                <a:latin typeface="Verdana" panose="020B0604030504040204" pitchFamily="34" charset="0"/>
              </a:rPr>
              <a:t>Countdown to WPD2021 on the social media</a:t>
            </a:r>
          </a:p>
          <a:p>
            <a:r>
              <a:rPr lang="en-US" altLang="ja-JP" sz="2400" dirty="0">
                <a:latin typeface="Verdana" panose="020B0604030504040204" pitchFamily="34" charset="0"/>
              </a:rPr>
              <a:t>Online discussion on miscommunication between patients and physicians (pre-recorded)</a:t>
            </a:r>
          </a:p>
          <a:p>
            <a:r>
              <a:rPr lang="en-US" altLang="ja-JP" sz="2400" dirty="0">
                <a:latin typeface="Verdana" panose="020B0604030504040204" pitchFamily="34" charset="0"/>
              </a:rPr>
              <a:t>Psoriasis Exhibition 2021 in Tokyo Tower</a:t>
            </a:r>
          </a:p>
          <a:p>
            <a:r>
              <a:rPr lang="en-US" altLang="ja-JP" sz="2400" dirty="0">
                <a:latin typeface="Verdana" panose="020B0604030504040204" pitchFamily="34" charset="0"/>
              </a:rPr>
              <a:t>Event T-shirt for “unity”</a:t>
            </a:r>
          </a:p>
          <a:p>
            <a:endParaRPr kumimoji="1" lang="ja-JP" altLang="en-US" sz="2400" dirty="0">
              <a:latin typeface="Verdana" panose="020B0604030504040204" pitchFamily="34" charset="0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4B6C0178-11C3-4BBA-92CD-99C39058E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0511" y="1166018"/>
            <a:ext cx="3240000" cy="36662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4CC8A40E-A68A-4BD5-AE97-86311621A4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3021" y="1996085"/>
            <a:ext cx="3240000" cy="45872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390E5C1-B7F0-4D2C-8B30-39DB2587BACA}"/>
              </a:ext>
            </a:extLst>
          </p:cNvPr>
          <p:cNvSpPr txBox="1"/>
          <p:nvPr/>
        </p:nvSpPr>
        <p:spPr>
          <a:xfrm>
            <a:off x="5390511" y="889019"/>
            <a:ext cx="20730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Verdana" panose="020B0604030504040204" pitchFamily="34" charset="0"/>
                <a:ea typeface="Verdana" panose="020B0604030504040204" pitchFamily="34" charset="0"/>
              </a:rPr>
              <a:t>Countdown to WPD2021</a:t>
            </a:r>
            <a:endParaRPr kumimoji="1" lang="ja-JP" altLang="en-US" sz="1200" dirty="0">
              <a:latin typeface="Verdana" panose="020B0604030504040204" pitchFamily="34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52E9EDC-2388-447F-B620-852FE495F888}"/>
              </a:ext>
            </a:extLst>
          </p:cNvPr>
          <p:cNvSpPr txBox="1"/>
          <p:nvPr/>
        </p:nvSpPr>
        <p:spPr>
          <a:xfrm>
            <a:off x="8773021" y="1719086"/>
            <a:ext cx="17799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Verdana" panose="020B0604030504040204" pitchFamily="34" charset="0"/>
                <a:ea typeface="Verdana" panose="020B0604030504040204" pitchFamily="34" charset="0"/>
              </a:rPr>
              <a:t>Events for WPD2021</a:t>
            </a:r>
            <a:endParaRPr kumimoji="1" lang="ja-JP" altLang="en-US" sz="12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973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52DCAB6-367B-4712-B95E-0C473E524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20000"/>
          </a:xfrm>
        </p:spPr>
        <p:txBody>
          <a:bodyPr>
            <a:normAutofit/>
          </a:bodyPr>
          <a:lstStyle/>
          <a:p>
            <a:pPr algn="l"/>
            <a:r>
              <a:rPr kumimoji="1" lang="en-US" altLang="ja-JP" sz="3600" dirty="0">
                <a:latin typeface="Verdana" panose="020B0604030504040204" pitchFamily="34" charset="0"/>
                <a:ea typeface="Verdana" panose="020B0604030504040204" pitchFamily="34" charset="0"/>
              </a:rPr>
              <a:t>Countdown to WPD2021 on social media</a:t>
            </a:r>
            <a:endParaRPr kumimoji="1" lang="ja-JP" altLang="en-US" sz="3600" dirty="0">
              <a:latin typeface="Verdana" panose="020B0604030504040204" pitchFamily="34" charset="0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5A07EE8-22D1-415D-A900-78EAF831C9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166018"/>
            <a:ext cx="10972800" cy="5417344"/>
          </a:xfrm>
        </p:spPr>
        <p:txBody>
          <a:bodyPr>
            <a:normAutofit/>
          </a:bodyPr>
          <a:lstStyle/>
          <a:p>
            <a:r>
              <a:rPr lang="en-US" altLang="ja-JP" sz="2800" dirty="0">
                <a:latin typeface="Verdana" panose="020B0604030504040204" pitchFamily="34" charset="0"/>
              </a:rPr>
              <a:t>Aiming to warm up WPD 2021</a:t>
            </a:r>
          </a:p>
          <a:p>
            <a:r>
              <a:rPr lang="en-US" altLang="ja-JP" sz="2800" dirty="0">
                <a:latin typeface="Verdana" panose="020B0604030504040204" pitchFamily="34" charset="0"/>
              </a:rPr>
              <a:t>Started 100 days before WPD 2021 (October 29)</a:t>
            </a:r>
          </a:p>
          <a:p>
            <a:r>
              <a:rPr lang="en-US" altLang="ja-JP" sz="2800" dirty="0">
                <a:latin typeface="Verdana" panose="020B0604030504040204" pitchFamily="34" charset="0"/>
              </a:rPr>
              <a:t>Daily tweet &amp; post on psoriasis/world psoriasis day on our official account of Twitter and Facebook with hashtags</a:t>
            </a:r>
          </a:p>
          <a:p>
            <a:r>
              <a:rPr lang="en-US" altLang="ja-JP" sz="2800" dirty="0">
                <a:latin typeface="Verdana" panose="020B0604030504040204" pitchFamily="34" charset="0"/>
              </a:rPr>
              <a:t>More than 8,000 impressions depending on the day so far</a:t>
            </a:r>
          </a:p>
          <a:p>
            <a:endParaRPr kumimoji="1" lang="ja-JP" altLang="en-US" sz="2800" dirty="0">
              <a:latin typeface="Verdana" panose="020B0604030504040204" pitchFamily="34" charset="0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178CBC10-EAA6-49AD-A06B-27E14D41D8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8338" y="3669342"/>
            <a:ext cx="3561251" cy="306000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C949E2D7-E727-4B18-906F-B31E1BB8EE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8572" y="3669342"/>
            <a:ext cx="5883828" cy="30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29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52DCAB6-367B-4712-B95E-0C473E524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20000"/>
          </a:xfrm>
        </p:spPr>
        <p:txBody>
          <a:bodyPr>
            <a:normAutofit/>
          </a:bodyPr>
          <a:lstStyle/>
          <a:p>
            <a:pPr algn="l"/>
            <a:r>
              <a:rPr kumimoji="1" lang="en-US" altLang="ja-JP" sz="3600" dirty="0">
                <a:latin typeface="Verdana" panose="020B0604030504040204" pitchFamily="34" charset="0"/>
              </a:rPr>
              <a:t>Online discussion on miscommunication</a:t>
            </a:r>
            <a:endParaRPr kumimoji="1" lang="ja-JP" altLang="en-US" sz="3600" dirty="0">
              <a:latin typeface="Verdana" panose="020B0604030504040204" pitchFamily="34" charset="0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5A07EE8-22D1-415D-A900-78EAF831C9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166018"/>
            <a:ext cx="10972800" cy="5417344"/>
          </a:xfrm>
        </p:spPr>
        <p:txBody>
          <a:bodyPr>
            <a:normAutofit/>
          </a:bodyPr>
          <a:lstStyle/>
          <a:p>
            <a:r>
              <a:rPr lang="en-US" altLang="ja-JP" sz="2800" dirty="0">
                <a:latin typeface="Verdana" panose="020B0604030504040204" pitchFamily="34" charset="0"/>
              </a:rPr>
              <a:t>Aiming to provide patients tips for better communication with physicians</a:t>
            </a:r>
          </a:p>
          <a:p>
            <a:r>
              <a:rPr lang="en-US" altLang="ja-JP" sz="2800" dirty="0">
                <a:latin typeface="Verdana" panose="020B0604030504040204" pitchFamily="34" charset="0"/>
              </a:rPr>
              <a:t>Discussing why miscommunicating between patients and physicians with inviting a dermatologist</a:t>
            </a:r>
          </a:p>
          <a:p>
            <a:r>
              <a:rPr lang="en-US" altLang="ja-JP" sz="2800" dirty="0">
                <a:latin typeface="Verdana" panose="020B0604030504040204" pitchFamily="34" charset="0"/>
              </a:rPr>
              <a:t>Focusing on not miscommunication itself but issues behind it </a:t>
            </a:r>
          </a:p>
          <a:p>
            <a:r>
              <a:rPr lang="en-US" altLang="ja-JP" sz="2800" dirty="0">
                <a:latin typeface="Verdana" panose="020B0604030504040204" pitchFamily="34" charset="0"/>
              </a:rPr>
              <a:t>The pre-recorded video                                              will be released on                                                    our YouTube channel                                                        on October 29</a:t>
            </a:r>
          </a:p>
          <a:p>
            <a:endParaRPr kumimoji="1" lang="ja-JP" altLang="en-US" sz="2800" dirty="0">
              <a:latin typeface="Verdana" panose="020B0604030504040204" pitchFamily="34" charset="0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A423FE13-AD67-42FF-88E2-BEA6534AC9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3" b="15960"/>
          <a:stretch/>
        </p:blipFill>
        <p:spPr>
          <a:xfrm>
            <a:off x="5301702" y="4112491"/>
            <a:ext cx="6641589" cy="25560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7E9BD42-0262-4C96-9FB7-810EFCB76A63}"/>
              </a:ext>
            </a:extLst>
          </p:cNvPr>
          <p:cNvSpPr txBox="1"/>
          <p:nvPr/>
        </p:nvSpPr>
        <p:spPr>
          <a:xfrm>
            <a:off x="5301702" y="3835492"/>
            <a:ext cx="29839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Verdana" panose="020B0604030504040204" pitchFamily="34" charset="0"/>
                <a:ea typeface="Verdana" panose="020B0604030504040204" pitchFamily="34" charset="0"/>
              </a:rPr>
              <a:t>Snap of last year’s online discussion</a:t>
            </a:r>
            <a:endParaRPr kumimoji="1" lang="ja-JP" altLang="en-US" sz="12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054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52DCAB6-367B-4712-B95E-0C473E524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20000"/>
          </a:xfrm>
        </p:spPr>
        <p:txBody>
          <a:bodyPr>
            <a:normAutofit/>
          </a:bodyPr>
          <a:lstStyle/>
          <a:p>
            <a:pPr algn="l"/>
            <a:r>
              <a:rPr kumimoji="1" lang="en-US" altLang="ja-JP" sz="3600" dirty="0">
                <a:latin typeface="Verdana" panose="020B0604030504040204" pitchFamily="34" charset="0"/>
              </a:rPr>
              <a:t>Psoriasis exhibition 2021 in Tokyo Tower</a:t>
            </a:r>
            <a:endParaRPr kumimoji="1" lang="ja-JP" altLang="en-US" sz="3600" dirty="0">
              <a:latin typeface="Verdana" panose="020B0604030504040204" pitchFamily="34" charset="0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5A07EE8-22D1-415D-A900-78EAF831C9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166018"/>
            <a:ext cx="10972800" cy="5417344"/>
          </a:xfrm>
        </p:spPr>
        <p:txBody>
          <a:bodyPr>
            <a:normAutofit/>
          </a:bodyPr>
          <a:lstStyle/>
          <a:p>
            <a:r>
              <a:rPr lang="en-US" altLang="ja-JP" sz="2800" dirty="0">
                <a:latin typeface="Verdana" panose="020B0604030504040204" pitchFamily="34" charset="0"/>
              </a:rPr>
              <a:t>Aiming to raise awareness of psoriasis</a:t>
            </a:r>
          </a:p>
          <a:p>
            <a:r>
              <a:rPr lang="en-US" altLang="ja-JP" sz="2800" dirty="0">
                <a:latin typeface="Verdana" panose="020B0604030504040204" pitchFamily="34" charset="0"/>
              </a:rPr>
              <a:t>Exhibiting posters on psoriasis with cartoons</a:t>
            </a:r>
          </a:p>
          <a:p>
            <a:r>
              <a:rPr lang="en-US" altLang="ja-JP" sz="2800" dirty="0">
                <a:latin typeface="Verdana" panose="020B0604030504040204" pitchFamily="34" charset="0"/>
              </a:rPr>
              <a:t>Giving a small gift to guests with a message of “Psoriasis is not contagious”</a:t>
            </a:r>
          </a:p>
          <a:p>
            <a:r>
              <a:rPr lang="en-US" altLang="ja-JP" sz="2800" dirty="0">
                <a:latin typeface="Verdana" panose="020B0604030504040204" pitchFamily="34" charset="0"/>
              </a:rPr>
              <a:t>The exhibition will be open                                          from October 30 until 31                                              in Tokyo Tower.</a:t>
            </a:r>
          </a:p>
          <a:p>
            <a:endParaRPr lang="en-US" altLang="ja-JP" sz="2800" dirty="0">
              <a:latin typeface="Verdana" panose="020B0604030504040204" pitchFamily="34" charset="0"/>
            </a:endParaRPr>
          </a:p>
          <a:p>
            <a:endParaRPr kumimoji="1" lang="ja-JP" altLang="en-US" sz="2800" dirty="0">
              <a:latin typeface="Verdana" panose="020B0604030504040204" pitchFamily="34" charset="0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4905BCCE-6B21-41FA-9F93-634F859E57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922" y="3163362"/>
            <a:ext cx="5547478" cy="342000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ACC3AB5-D300-4167-A201-CA8C2E2A4853}"/>
              </a:ext>
            </a:extLst>
          </p:cNvPr>
          <p:cNvSpPr txBox="1"/>
          <p:nvPr/>
        </p:nvSpPr>
        <p:spPr>
          <a:xfrm>
            <a:off x="6096000" y="2701697"/>
            <a:ext cx="26489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u="sng" dirty="0">
                <a:latin typeface="Verdana" panose="020B0604030504040204" pitchFamily="34" charset="0"/>
                <a:ea typeface="Verdana" panose="020B0604030504040204" pitchFamily="34" charset="0"/>
              </a:rPr>
              <a:t>Samples of last year’s cartoons</a:t>
            </a:r>
          </a:p>
          <a:p>
            <a:r>
              <a:rPr lang="en-US" altLang="ja-JP" sz="1200" dirty="0">
                <a:latin typeface="Verdana" panose="020B0604030504040204" pitchFamily="34" charset="0"/>
                <a:ea typeface="Verdana" panose="020B0604030504040204" pitchFamily="34" charset="0"/>
              </a:rPr>
              <a:t>Hard to go to hair salon/barber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0F6DF1E-6206-4615-80A7-D25B8FB26E1B}"/>
              </a:ext>
            </a:extLst>
          </p:cNvPr>
          <p:cNvSpPr txBox="1"/>
          <p:nvPr/>
        </p:nvSpPr>
        <p:spPr>
          <a:xfrm>
            <a:off x="9777428" y="3413025"/>
            <a:ext cx="23023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>
                <a:latin typeface="Verdana" panose="020B0604030504040204" pitchFamily="34" charset="0"/>
                <a:ea typeface="Verdana" panose="020B0604030504040204" pitchFamily="34" charset="0"/>
              </a:rPr>
              <a:t>Ashamed when exchanging</a:t>
            </a:r>
          </a:p>
          <a:p>
            <a:r>
              <a:rPr lang="en-US" altLang="ja-JP" sz="1200" dirty="0">
                <a:latin typeface="Verdana" panose="020B0604030504040204" pitchFamily="34" charset="0"/>
                <a:ea typeface="Verdana" panose="020B0604030504040204" pitchFamily="34" charset="0"/>
              </a:rPr>
              <a:t>business cards</a:t>
            </a:r>
          </a:p>
        </p:txBody>
      </p:sp>
    </p:spTree>
    <p:extLst>
      <p:ext uri="{BB962C8B-B14F-4D97-AF65-F5344CB8AC3E}">
        <p14:creationId xmlns:p14="http://schemas.microsoft.com/office/powerpoint/2010/main" val="519954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52DCAB6-367B-4712-B95E-0C473E524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20000"/>
          </a:xfrm>
        </p:spPr>
        <p:txBody>
          <a:bodyPr>
            <a:normAutofit/>
          </a:bodyPr>
          <a:lstStyle/>
          <a:p>
            <a:pPr algn="l"/>
            <a:r>
              <a:rPr kumimoji="1" lang="en-US" altLang="ja-JP" sz="3600" dirty="0">
                <a:latin typeface="Verdana" panose="020B0604030504040204" pitchFamily="34" charset="0"/>
              </a:rPr>
              <a:t>Event T-shirt for “unity”</a:t>
            </a:r>
            <a:endParaRPr kumimoji="1" lang="ja-JP" altLang="en-US" sz="3600" dirty="0">
              <a:latin typeface="Verdana" panose="020B0604030504040204" pitchFamily="34" charset="0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5A07EE8-22D1-415D-A900-78EAF831C9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166018"/>
            <a:ext cx="10972800" cy="5417344"/>
          </a:xfrm>
        </p:spPr>
        <p:txBody>
          <a:bodyPr>
            <a:normAutofit/>
          </a:bodyPr>
          <a:lstStyle/>
          <a:p>
            <a:r>
              <a:rPr lang="en-US" altLang="ja-JP" sz="2800" dirty="0">
                <a:latin typeface="Verdana" panose="020B0604030504040204" pitchFamily="34" charset="0"/>
              </a:rPr>
              <a:t>Aiming to promote WPD2021 as well as to unite people </a:t>
            </a:r>
          </a:p>
          <a:p>
            <a:r>
              <a:rPr lang="en-US" altLang="ja-JP" sz="2800" dirty="0">
                <a:latin typeface="Verdana" panose="020B0604030504040204" pitchFamily="34" charset="0"/>
              </a:rPr>
              <a:t>United many patients, dermatologists, and corporate partners with the T-shirt</a:t>
            </a:r>
          </a:p>
          <a:p>
            <a:endParaRPr kumimoji="1" lang="ja-JP" altLang="en-US" sz="2800" dirty="0">
              <a:latin typeface="Verdana" panose="020B0604030504040204" pitchFamily="34" charset="0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B2BD648E-7EF9-484C-AAD5-616BAD1BBF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956" y="2923430"/>
            <a:ext cx="3780000" cy="378000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FFCB7ADC-343D-4283-9619-D97F8F6422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312" y="2918847"/>
            <a:ext cx="5040000" cy="3780000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879D8BE-26B9-42A2-B7DE-4E584BA3BFC7}"/>
              </a:ext>
            </a:extLst>
          </p:cNvPr>
          <p:cNvSpPr txBox="1"/>
          <p:nvPr/>
        </p:nvSpPr>
        <p:spPr>
          <a:xfrm>
            <a:off x="1082956" y="2611070"/>
            <a:ext cx="31614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Verdana" panose="020B0604030504040204" pitchFamily="34" charset="0"/>
                <a:ea typeface="Verdana" panose="020B0604030504040204" pitchFamily="34" charset="0"/>
              </a:rPr>
              <a:t>Psoriasis Association in Hokkaido</a:t>
            </a:r>
            <a:endParaRPr kumimoji="1" lang="ja-JP" altLang="en-US" sz="1400" dirty="0">
              <a:latin typeface="Verdana" panose="020B0604030504040204" pitchFamily="34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6A589680-634D-4488-ACF6-20A47C48A8F2}"/>
              </a:ext>
            </a:extLst>
          </p:cNvPr>
          <p:cNvSpPr txBox="1"/>
          <p:nvPr/>
        </p:nvSpPr>
        <p:spPr>
          <a:xfrm>
            <a:off x="5336312" y="2611070"/>
            <a:ext cx="51335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Verdana" panose="020B0604030504040204" pitchFamily="34" charset="0"/>
              </a:rPr>
              <a:t>Department of Dermatology, Yokohama City University</a:t>
            </a:r>
            <a:endParaRPr kumimoji="1" lang="ja-JP" altLang="en-US" sz="14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2583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183B3D3-F89C-4F62-9A3F-B5D0B44F2AB6}"/>
              </a:ext>
            </a:extLst>
          </p:cNvPr>
          <p:cNvSpPr txBox="1"/>
          <p:nvPr/>
        </p:nvSpPr>
        <p:spPr>
          <a:xfrm>
            <a:off x="1555014" y="3075057"/>
            <a:ext cx="90819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4000" dirty="0">
                <a:latin typeface="Verdana" panose="020B0604030504040204" pitchFamily="34" charset="0"/>
                <a:ea typeface="Verdana" panose="020B0604030504040204" pitchFamily="34" charset="0"/>
              </a:rPr>
              <a:t>Thank you for your kind attention!</a:t>
            </a:r>
            <a:endParaRPr kumimoji="1" lang="ja-JP" altLang="en-US" sz="40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2756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FE35DC30203034F8296E8F8FAE156FF" ma:contentTypeVersion="13" ma:contentTypeDescription="Skapa ett nytt dokument." ma:contentTypeScope="" ma:versionID="9c8aeb2d37ca379e8ffa82afcbee39c1">
  <xsd:schema xmlns:xsd="http://www.w3.org/2001/XMLSchema" xmlns:xs="http://www.w3.org/2001/XMLSchema" xmlns:p="http://schemas.microsoft.com/office/2006/metadata/properties" xmlns:ns2="107758df-31ce-4744-99f5-106403fdb18d" xmlns:ns3="5c28b821-7dd2-47f0-b50e-4a064eb5359f" targetNamespace="http://schemas.microsoft.com/office/2006/metadata/properties" ma:root="true" ma:fieldsID="0998a9551fcd17131864affb47ac714e" ns2:_="" ns3:_="">
    <xsd:import namespace="107758df-31ce-4744-99f5-106403fdb18d"/>
    <xsd:import namespace="5c28b821-7dd2-47f0-b50e-4a064eb5359f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7758df-31ce-4744-99f5-106403fdb18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28b821-7dd2-47f0-b50e-4a064eb535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7C4FE96-0470-426F-B050-5C85E6945555}"/>
</file>

<file path=customXml/itemProps2.xml><?xml version="1.0" encoding="utf-8"?>
<ds:datastoreItem xmlns:ds="http://schemas.openxmlformats.org/officeDocument/2006/customXml" ds:itemID="{B23DADEA-3BDE-433F-9D1B-398AE352D532}"/>
</file>

<file path=customXml/itemProps3.xml><?xml version="1.0" encoding="utf-8"?>
<ds:datastoreItem xmlns:ds="http://schemas.openxmlformats.org/officeDocument/2006/customXml" ds:itemID="{AA3BB5DD-B91C-451E-AE28-E5876A16F50B}"/>
</file>

<file path=docProps/app.xml><?xml version="1.0" encoding="utf-8"?>
<Properties xmlns="http://schemas.openxmlformats.org/officeDocument/2006/extended-properties" xmlns:vt="http://schemas.openxmlformats.org/officeDocument/2006/docPropsVTypes">
  <TotalTime>853</TotalTime>
  <Words>274</Words>
  <Application>Microsoft Office PowerPoint</Application>
  <PresentationFormat>ワイド画面</PresentationFormat>
  <Paragraphs>37</Paragraphs>
  <Slides>7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1" baseType="lpstr">
      <vt:lpstr>Arial</vt:lpstr>
      <vt:lpstr>Calibri</vt:lpstr>
      <vt:lpstr>Verdana</vt:lpstr>
      <vt:lpstr>Office ​​テーマ</vt:lpstr>
      <vt:lpstr>PowerPoint プレゼンテーション</vt:lpstr>
      <vt:lpstr>Summary</vt:lpstr>
      <vt:lpstr>Countdown to WPD2021 on social media</vt:lpstr>
      <vt:lpstr>Online discussion on miscommunication</vt:lpstr>
      <vt:lpstr>Psoriasis exhibition 2021 in Tokyo Tower</vt:lpstr>
      <vt:lpstr>Event T-shirt for “unity”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Okuse Masanori</dc:creator>
  <cp:lastModifiedBy>Okuse Masanori</cp:lastModifiedBy>
  <cp:revision>424</cp:revision>
  <dcterms:created xsi:type="dcterms:W3CDTF">2021-08-01T23:29:48Z</dcterms:created>
  <dcterms:modified xsi:type="dcterms:W3CDTF">2021-09-27T08:00:28Z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0x0101001FE35DC30203034F8296E8F8FAE156FF</vt:lpwstr>
  </property>
</Properties>
</file>